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38706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26.png"/><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png"/><Relationship Id="rId7"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2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30148" y="2701171"/>
            <a:ext cx="5025985" cy="2827139"/>
          </a:xfrm>
          <a:prstGeom prst="rect">
            <a:avLst/>
          </a:prstGeom>
        </p:spPr>
      </p:pic>
      <p:sp>
        <p:nvSpPr>
          <p:cNvPr id="6" name="Text 1"/>
          <p:cNvSpPr/>
          <p:nvPr/>
        </p:nvSpPr>
        <p:spPr>
          <a:xfrm>
            <a:off x="6098614" y="501491"/>
            <a:ext cx="7855029" cy="2242066"/>
          </a:xfrm>
          <a:prstGeom prst="rect">
            <a:avLst/>
          </a:prstGeom>
          <a:noFill/>
          <a:ln/>
        </p:spPr>
        <p:txBody>
          <a:bodyPr wrap="square" lIns="0" tIns="0" rIns="0" bIns="0" rtlCol="0" anchor="t"/>
          <a:lstStyle/>
          <a:p>
            <a:pPr marL="0" indent="0">
              <a:lnSpc>
                <a:spcPts val="5850"/>
              </a:lnSpc>
              <a:buNone/>
            </a:pPr>
            <a:r>
              <a:rPr lang="en-US" sz="4700" kern="0" spc="-94" dirty="0">
                <a:solidFill>
                  <a:srgbClr val="000000"/>
                </a:solidFill>
                <a:latin typeface="Source Serif Pro" pitchFamily="34" charset="0"/>
                <a:ea typeface="Source Serif Pro" pitchFamily="34" charset="-122"/>
                <a:cs typeface="Source Serif Pro" pitchFamily="34" charset="-120"/>
              </a:rPr>
              <a:t>Introduction to Threats and Vulnerabilities in Computer Networks</a:t>
            </a:r>
            <a:endParaRPr lang="en-US" sz="4700" dirty="0"/>
          </a:p>
        </p:txBody>
      </p:sp>
      <p:sp>
        <p:nvSpPr>
          <p:cNvPr id="7" name="Text 2"/>
          <p:cNvSpPr/>
          <p:nvPr/>
        </p:nvSpPr>
        <p:spPr>
          <a:xfrm>
            <a:off x="6130885" y="2961603"/>
            <a:ext cx="7855029" cy="589359"/>
          </a:xfrm>
          <a:prstGeom prst="rect">
            <a:avLst/>
          </a:prstGeom>
          <a:noFill/>
          <a:ln/>
        </p:spPr>
        <p:txBody>
          <a:bodyPr wrap="square" lIns="0" tIns="0" rIns="0" bIns="0" rtlCol="0" anchor="t"/>
          <a:lstStyle/>
          <a:p>
            <a:pPr marL="0" indent="0" algn="just">
              <a:lnSpc>
                <a:spcPts val="2300"/>
              </a:lnSpc>
              <a:buNone/>
            </a:pPr>
            <a:r>
              <a:rPr lang="en-US" sz="2000" kern="0" spc="-29" dirty="0">
                <a:solidFill>
                  <a:srgbClr val="272525"/>
                </a:solidFill>
                <a:latin typeface="Source Sans Pro" pitchFamily="34" charset="0"/>
                <a:ea typeface="Source Sans Pro" pitchFamily="34" charset="-122"/>
                <a:cs typeface="Source Sans Pro" pitchFamily="34" charset="-120"/>
              </a:rPr>
              <a:t>The interconnected world of computers and networks is  enabling constant communication and information sharing. </a:t>
            </a:r>
            <a:endParaRPr lang="en-US" sz="2000" dirty="0"/>
          </a:p>
        </p:txBody>
      </p:sp>
      <p:sp>
        <p:nvSpPr>
          <p:cNvPr id="8" name="Text 3"/>
          <p:cNvSpPr/>
          <p:nvPr/>
        </p:nvSpPr>
        <p:spPr>
          <a:xfrm>
            <a:off x="6130885" y="3963531"/>
            <a:ext cx="7855029" cy="1253928"/>
          </a:xfrm>
          <a:prstGeom prst="rect">
            <a:avLst/>
          </a:prstGeom>
          <a:noFill/>
          <a:ln/>
        </p:spPr>
        <p:txBody>
          <a:bodyPr wrap="square" lIns="0" tIns="0" rIns="0" bIns="0" rtlCol="0" anchor="t"/>
          <a:lstStyle/>
          <a:p>
            <a:pPr marL="0" indent="0" algn="just">
              <a:lnSpc>
                <a:spcPts val="2300"/>
              </a:lnSpc>
              <a:buNone/>
            </a:pPr>
            <a:r>
              <a:rPr lang="en-US" sz="2000" kern="0" spc="-29" dirty="0">
                <a:solidFill>
                  <a:srgbClr val="272525"/>
                </a:solidFill>
                <a:latin typeface="Source Sans Pro" pitchFamily="34" charset="0"/>
                <a:ea typeface="Source Sans Pro" pitchFamily="34" charset="-122"/>
                <a:cs typeface="Source Sans Pro" pitchFamily="34" charset="-120"/>
              </a:rPr>
              <a:t>However, this interconnectedness also opens the door to various threats and vulnerabilities that can compromise the security and integrity of our systems. Threats can originate from malicious individuals, organized groups, or even unintentional errors. </a:t>
            </a:r>
            <a:endParaRPr lang="en-US" sz="2000" dirty="0"/>
          </a:p>
        </p:txBody>
      </p:sp>
      <p:sp>
        <p:nvSpPr>
          <p:cNvPr id="9" name="Text 4"/>
          <p:cNvSpPr/>
          <p:nvPr/>
        </p:nvSpPr>
        <p:spPr>
          <a:xfrm>
            <a:off x="6098613" y="5436045"/>
            <a:ext cx="7855029" cy="1999893"/>
          </a:xfrm>
          <a:prstGeom prst="rect">
            <a:avLst/>
          </a:prstGeom>
          <a:noFill/>
          <a:ln/>
        </p:spPr>
        <p:txBody>
          <a:bodyPr wrap="square" lIns="0" tIns="0" rIns="0" bIns="0" rtlCol="0" anchor="t"/>
          <a:lstStyle/>
          <a:p>
            <a:pPr marL="0" indent="0" algn="just">
              <a:lnSpc>
                <a:spcPts val="2300"/>
              </a:lnSpc>
              <a:buNone/>
            </a:pPr>
            <a:r>
              <a:rPr lang="en-US" sz="2000" kern="0" spc="-29" dirty="0">
                <a:solidFill>
                  <a:srgbClr val="272525"/>
                </a:solidFill>
                <a:latin typeface="Source Sans Pro" pitchFamily="34" charset="0"/>
                <a:ea typeface="Source Sans Pro" pitchFamily="34" charset="-122"/>
                <a:cs typeface="Source Sans Pro" pitchFamily="34" charset="-120"/>
              </a:rPr>
              <a:t>Vulnerabilities are inherent weaknesses in the design, implementation, or configuration of software, hardware, or network systems. They act as entry points for attackers to gain unauthorized access, steal data, disrupt operations, or cause damage. Understanding these threats and vulnerabilities is crucial for developing effective security strategies and protecting our valuable digital assets.</a:t>
            </a:r>
            <a:endParaRPr lang="en-US"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14630400" cy="2992160"/>
          </a:xfrm>
          <a:prstGeom prst="rect">
            <a:avLst/>
          </a:prstGeom>
        </p:spPr>
      </p:pic>
      <p:pic>
        <p:nvPicPr>
          <p:cNvPr id="5" name="Image 2" descr="preencoded.png"/>
          <p:cNvPicPr>
            <a:picLocks noChangeAspect="1"/>
          </p:cNvPicPr>
          <p:nvPr/>
        </p:nvPicPr>
        <p:blipFill>
          <a:blip r:embed="rId5"/>
          <a:stretch>
            <a:fillRect/>
          </a:stretch>
        </p:blipFill>
        <p:spPr>
          <a:xfrm>
            <a:off x="6118265" y="299204"/>
            <a:ext cx="2393752" cy="2393752"/>
          </a:xfrm>
          <a:prstGeom prst="rect">
            <a:avLst/>
          </a:prstGeom>
        </p:spPr>
      </p:pic>
      <p:sp>
        <p:nvSpPr>
          <p:cNvPr id="6" name="Text 1"/>
          <p:cNvSpPr/>
          <p:nvPr/>
        </p:nvSpPr>
        <p:spPr>
          <a:xfrm>
            <a:off x="837724" y="3961328"/>
            <a:ext cx="12954952" cy="1408033"/>
          </a:xfrm>
          <a:prstGeom prst="rect">
            <a:avLst/>
          </a:prstGeom>
          <a:noFill/>
          <a:ln/>
        </p:spPr>
        <p:txBody>
          <a:bodyPr wrap="square" lIns="0" tIns="0" rIns="0" bIns="0" rtlCol="0" anchor="t"/>
          <a:lstStyle/>
          <a:p>
            <a:pPr marL="0" indent="0">
              <a:lnSpc>
                <a:spcPts val="5500"/>
              </a:lnSpc>
              <a:buNone/>
            </a:pPr>
            <a:r>
              <a:rPr lang="en-US" sz="4400" kern="0" spc="-89" dirty="0">
                <a:solidFill>
                  <a:srgbClr val="000000"/>
                </a:solidFill>
                <a:latin typeface="Source Serif Pro" pitchFamily="34" charset="0"/>
                <a:ea typeface="Source Serif Pro" pitchFamily="34" charset="-122"/>
                <a:cs typeface="Source Serif Pro" pitchFamily="34" charset="-120"/>
              </a:rPr>
              <a:t>Conclusion and Recommendations for Network Security Best Practices</a:t>
            </a:r>
            <a:endParaRPr lang="en-US" sz="4400" dirty="0"/>
          </a:p>
        </p:txBody>
      </p:sp>
      <p:sp>
        <p:nvSpPr>
          <p:cNvPr id="7" name="Text 2"/>
          <p:cNvSpPr/>
          <p:nvPr/>
        </p:nvSpPr>
        <p:spPr>
          <a:xfrm>
            <a:off x="837724" y="5728335"/>
            <a:ext cx="12954952" cy="1532096"/>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By understanding the concept of attack surface and attack vector, implementing robust security controls, and continuously monitoring network activities, organizations can effectively mitigate security threats and protect their valuable digital assets. Adopting a layered security approach, utilizing advanced security technologies, and staying informed about emerging threats are crucial for ensuring the safety and integrity of our computer networks in today's interconnected world.</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10332720" y="1341120"/>
            <a:ext cx="3108960" cy="5547360"/>
          </a:xfrm>
          <a:prstGeom prst="rect">
            <a:avLst/>
          </a:prstGeom>
        </p:spPr>
      </p:pic>
      <p:sp>
        <p:nvSpPr>
          <p:cNvPr id="6" name="Text 1"/>
          <p:cNvSpPr/>
          <p:nvPr/>
        </p:nvSpPr>
        <p:spPr>
          <a:xfrm>
            <a:off x="761643" y="772358"/>
            <a:ext cx="7620714" cy="1280160"/>
          </a:xfrm>
          <a:prstGeom prst="rect">
            <a:avLst/>
          </a:prstGeom>
          <a:noFill/>
          <a:ln/>
        </p:spPr>
        <p:txBody>
          <a:bodyPr wrap="square" lIns="0" tIns="0" rIns="0" bIns="0" rtlCol="0" anchor="t"/>
          <a:lstStyle/>
          <a:p>
            <a:pPr marL="0" indent="0">
              <a:lnSpc>
                <a:spcPts val="5000"/>
              </a:lnSpc>
              <a:buNone/>
            </a:pPr>
            <a:r>
              <a:rPr lang="en-US" sz="4000" kern="0" spc="-81" dirty="0">
                <a:solidFill>
                  <a:srgbClr val="000000"/>
                </a:solidFill>
                <a:latin typeface="Source Serif Pro" pitchFamily="34" charset="0"/>
                <a:ea typeface="Source Serif Pro" pitchFamily="34" charset="-122"/>
                <a:cs typeface="Source Serif Pro" pitchFamily="34" charset="-120"/>
              </a:rPr>
              <a:t>Understanding Attack Surface and Attack Vector</a:t>
            </a:r>
            <a:endParaRPr lang="en-US" sz="4000" dirty="0"/>
          </a:p>
        </p:txBody>
      </p:sp>
      <p:sp>
        <p:nvSpPr>
          <p:cNvPr id="7" name="Shape 2"/>
          <p:cNvSpPr/>
          <p:nvPr/>
        </p:nvSpPr>
        <p:spPr>
          <a:xfrm>
            <a:off x="761643" y="2378869"/>
            <a:ext cx="3701653" cy="5078373"/>
          </a:xfrm>
          <a:prstGeom prst="roundRect">
            <a:avLst>
              <a:gd name="adj" fmla="val 2469"/>
            </a:avLst>
          </a:prstGeom>
          <a:solidFill>
            <a:srgbClr val="F0D4F7"/>
          </a:solidFill>
          <a:ln w="7620">
            <a:solidFill>
              <a:srgbClr val="D6BADD"/>
            </a:solidFill>
            <a:prstDash val="solid"/>
          </a:ln>
        </p:spPr>
      </p:sp>
      <p:sp>
        <p:nvSpPr>
          <p:cNvPr id="8" name="Text 3"/>
          <p:cNvSpPr/>
          <p:nvPr/>
        </p:nvSpPr>
        <p:spPr>
          <a:xfrm>
            <a:off x="986790" y="2604016"/>
            <a:ext cx="2560201" cy="319921"/>
          </a:xfrm>
          <a:prstGeom prst="rect">
            <a:avLst/>
          </a:prstGeom>
          <a:noFill/>
          <a:ln/>
        </p:spPr>
        <p:txBody>
          <a:bodyPr wrap="none" lIns="0" tIns="0" rIns="0" bIns="0" rtlCol="0" anchor="t"/>
          <a:lstStyle/>
          <a:p>
            <a:pPr marL="0" indent="0">
              <a:lnSpc>
                <a:spcPts val="2500"/>
              </a:lnSpc>
              <a:buNone/>
            </a:pPr>
            <a:r>
              <a:rPr lang="en-US" sz="2000" kern="0" spc="-40" dirty="0">
                <a:solidFill>
                  <a:srgbClr val="272525"/>
                </a:solidFill>
                <a:latin typeface="Source Serif Pro" pitchFamily="34" charset="0"/>
                <a:ea typeface="Source Serif Pro" pitchFamily="34" charset="-122"/>
                <a:cs typeface="Source Serif Pro" pitchFamily="34" charset="-120"/>
              </a:rPr>
              <a:t>Attack Surface</a:t>
            </a:r>
            <a:endParaRPr lang="en-US" sz="2000" dirty="0"/>
          </a:p>
        </p:txBody>
      </p:sp>
      <p:sp>
        <p:nvSpPr>
          <p:cNvPr id="9" name="Text 4"/>
          <p:cNvSpPr/>
          <p:nvPr/>
        </p:nvSpPr>
        <p:spPr>
          <a:xfrm>
            <a:off x="986790" y="3054429"/>
            <a:ext cx="3251359" cy="4177665"/>
          </a:xfrm>
          <a:prstGeom prst="rect">
            <a:avLst/>
          </a:prstGeom>
          <a:noFill/>
          <a:ln/>
        </p:spPr>
        <p:txBody>
          <a:bodyPr wrap="square" lIns="0" tIns="0" rIns="0" bIns="0" rtlCol="0" anchor="t"/>
          <a:lstStyle/>
          <a:p>
            <a:pPr marL="0" indent="0" algn="just">
              <a:lnSpc>
                <a:spcPts val="2700"/>
              </a:lnSpc>
              <a:buNone/>
            </a:pPr>
            <a:r>
              <a:rPr lang="en-US" sz="1700" kern="0" spc="-34" dirty="0">
                <a:solidFill>
                  <a:srgbClr val="272525"/>
                </a:solidFill>
                <a:latin typeface="Source Sans Pro" pitchFamily="34" charset="0"/>
                <a:ea typeface="Source Sans Pro" pitchFamily="34" charset="-122"/>
                <a:cs typeface="Source Sans Pro" pitchFamily="34" charset="-120"/>
              </a:rPr>
              <a:t>The attack surface refers to the total area of a system or network that is exposed to potential attacks. It encompasses all the points of entry that an attacker could exploit, </a:t>
            </a:r>
            <a:r>
              <a:rPr lang="en-US" sz="1700" b="1" kern="0" spc="-34" dirty="0">
                <a:solidFill>
                  <a:srgbClr val="272525"/>
                </a:solidFill>
                <a:latin typeface="Source Sans Pro" pitchFamily="34" charset="0"/>
                <a:ea typeface="Source Sans Pro" pitchFamily="34" charset="-122"/>
                <a:cs typeface="Source Sans Pro" pitchFamily="34" charset="-120"/>
              </a:rPr>
              <a:t>including operating systems, applications, network protocols, and even physical devices.</a:t>
            </a:r>
            <a:r>
              <a:rPr lang="en-US" sz="1700" kern="0" spc="-34" dirty="0">
                <a:solidFill>
                  <a:srgbClr val="272525"/>
                </a:solidFill>
                <a:latin typeface="Source Sans Pro" pitchFamily="34" charset="0"/>
                <a:ea typeface="Source Sans Pro" pitchFamily="34" charset="-122"/>
                <a:cs typeface="Source Sans Pro" pitchFamily="34" charset="-120"/>
              </a:rPr>
              <a:t> The larger the attack surface, the more opportunities attackers have to find weaknesses and compromise the system.</a:t>
            </a:r>
            <a:endParaRPr lang="en-US" sz="1700" dirty="0"/>
          </a:p>
        </p:txBody>
      </p:sp>
      <p:sp>
        <p:nvSpPr>
          <p:cNvPr id="10" name="Shape 5"/>
          <p:cNvSpPr/>
          <p:nvPr/>
        </p:nvSpPr>
        <p:spPr>
          <a:xfrm>
            <a:off x="4680823" y="2378869"/>
            <a:ext cx="3701653" cy="5078373"/>
          </a:xfrm>
          <a:prstGeom prst="roundRect">
            <a:avLst>
              <a:gd name="adj" fmla="val 2469"/>
            </a:avLst>
          </a:prstGeom>
          <a:solidFill>
            <a:srgbClr val="F0D4F7"/>
          </a:solidFill>
          <a:ln w="7620">
            <a:solidFill>
              <a:srgbClr val="D6BADD"/>
            </a:solidFill>
            <a:prstDash val="solid"/>
          </a:ln>
        </p:spPr>
      </p:sp>
      <p:sp>
        <p:nvSpPr>
          <p:cNvPr id="11" name="Text 6"/>
          <p:cNvSpPr/>
          <p:nvPr/>
        </p:nvSpPr>
        <p:spPr>
          <a:xfrm>
            <a:off x="4905970" y="2604016"/>
            <a:ext cx="2560201" cy="319921"/>
          </a:xfrm>
          <a:prstGeom prst="rect">
            <a:avLst/>
          </a:prstGeom>
          <a:noFill/>
          <a:ln/>
        </p:spPr>
        <p:txBody>
          <a:bodyPr wrap="none" lIns="0" tIns="0" rIns="0" bIns="0" rtlCol="0" anchor="t"/>
          <a:lstStyle/>
          <a:p>
            <a:pPr marL="0" indent="0">
              <a:lnSpc>
                <a:spcPts val="2500"/>
              </a:lnSpc>
              <a:buNone/>
            </a:pPr>
            <a:r>
              <a:rPr lang="en-US" sz="2000" kern="0" spc="-40" dirty="0">
                <a:solidFill>
                  <a:srgbClr val="272525"/>
                </a:solidFill>
                <a:latin typeface="Source Serif Pro" pitchFamily="34" charset="0"/>
                <a:ea typeface="Source Serif Pro" pitchFamily="34" charset="-122"/>
                <a:cs typeface="Source Serif Pro" pitchFamily="34" charset="-120"/>
              </a:rPr>
              <a:t>Attack Vector</a:t>
            </a:r>
            <a:endParaRPr lang="en-US" sz="2000" dirty="0"/>
          </a:p>
        </p:txBody>
      </p:sp>
      <p:sp>
        <p:nvSpPr>
          <p:cNvPr id="12" name="Text 7"/>
          <p:cNvSpPr/>
          <p:nvPr/>
        </p:nvSpPr>
        <p:spPr>
          <a:xfrm>
            <a:off x="4905970" y="3054429"/>
            <a:ext cx="3251359" cy="3829526"/>
          </a:xfrm>
          <a:prstGeom prst="rect">
            <a:avLst/>
          </a:prstGeom>
          <a:noFill/>
          <a:ln/>
        </p:spPr>
        <p:txBody>
          <a:bodyPr wrap="square" lIns="0" tIns="0" rIns="0" bIns="0" rtlCol="0" anchor="t"/>
          <a:lstStyle/>
          <a:p>
            <a:pPr marL="0" indent="0" algn="just">
              <a:lnSpc>
                <a:spcPts val="2700"/>
              </a:lnSpc>
              <a:buNone/>
            </a:pPr>
            <a:r>
              <a:rPr lang="en-US" sz="1700" kern="0" spc="-34" dirty="0">
                <a:solidFill>
                  <a:srgbClr val="272525"/>
                </a:solidFill>
                <a:latin typeface="Source Sans Pro" pitchFamily="34" charset="0"/>
                <a:ea typeface="Source Sans Pro" pitchFamily="34" charset="-122"/>
                <a:cs typeface="Source Sans Pro" pitchFamily="34" charset="-120"/>
              </a:rPr>
              <a:t>The attack vector represents the specific method or technique an attacker uses to exploit a vulnerability and gain access to a system. Think of it as the pathway or route an attacker takes to reach their target. Common attack vectors include </a:t>
            </a:r>
            <a:r>
              <a:rPr lang="en-US" sz="1700" b="1" kern="0" spc="-34" dirty="0">
                <a:solidFill>
                  <a:srgbClr val="272525"/>
                </a:solidFill>
                <a:latin typeface="Source Sans Pro" pitchFamily="34" charset="0"/>
                <a:ea typeface="Source Sans Pro" pitchFamily="34" charset="-122"/>
                <a:cs typeface="Source Sans Pro" pitchFamily="34" charset="-120"/>
              </a:rPr>
              <a:t>malicious code, phishing emails, social engineering, brute-force attacks, and network vulnerabilities.</a:t>
            </a:r>
            <a:endParaRPr lang="en-US" sz="1700" b="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837724" y="1924407"/>
            <a:ext cx="12954952" cy="1408033"/>
          </a:xfrm>
          <a:prstGeom prst="rect">
            <a:avLst/>
          </a:prstGeom>
          <a:noFill/>
          <a:ln/>
        </p:spPr>
        <p:txBody>
          <a:bodyPr wrap="square" lIns="0" tIns="0" rIns="0" bIns="0" rtlCol="0" anchor="t"/>
          <a:lstStyle/>
          <a:p>
            <a:pPr marL="0" indent="0">
              <a:lnSpc>
                <a:spcPts val="5500"/>
              </a:lnSpc>
              <a:buNone/>
            </a:pPr>
            <a:r>
              <a:rPr lang="en-US" sz="4400" kern="0" spc="-89" dirty="0">
                <a:solidFill>
                  <a:srgbClr val="000000"/>
                </a:solidFill>
                <a:latin typeface="Source Serif Pro" pitchFamily="34" charset="0"/>
                <a:ea typeface="Source Serif Pro" pitchFamily="34" charset="-122"/>
                <a:cs typeface="Source Serif Pro" pitchFamily="34" charset="-120"/>
              </a:rPr>
              <a:t>Key Difference Between Attack Vector and Attack Surface</a:t>
            </a:r>
            <a:endParaRPr lang="en-US" sz="4400" dirty="0"/>
          </a:p>
        </p:txBody>
      </p:sp>
      <p:sp>
        <p:nvSpPr>
          <p:cNvPr id="5" name="Text 2"/>
          <p:cNvSpPr/>
          <p:nvPr/>
        </p:nvSpPr>
        <p:spPr>
          <a:xfrm>
            <a:off x="837724" y="3930729"/>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000000"/>
                </a:solidFill>
                <a:latin typeface="Source Serif Pro" pitchFamily="34" charset="0"/>
                <a:ea typeface="Source Serif Pro" pitchFamily="34" charset="-122"/>
                <a:cs typeface="Source Serif Pro" pitchFamily="34" charset="-120"/>
              </a:rPr>
              <a:t>Attack Surface</a:t>
            </a:r>
            <a:endParaRPr lang="en-US" sz="2200" dirty="0"/>
          </a:p>
        </p:txBody>
      </p:sp>
      <p:sp>
        <p:nvSpPr>
          <p:cNvPr id="6" name="Text 3"/>
          <p:cNvSpPr/>
          <p:nvPr/>
        </p:nvSpPr>
        <p:spPr>
          <a:xfrm>
            <a:off x="1220629" y="4521994"/>
            <a:ext cx="5802630" cy="383024"/>
          </a:xfrm>
          <a:prstGeom prst="rect">
            <a:avLst/>
          </a:prstGeom>
          <a:noFill/>
          <a:ln/>
        </p:spPr>
        <p:txBody>
          <a:bodyPr wrap="non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The overall area exposed to potential attacks.</a:t>
            </a:r>
            <a:endParaRPr lang="en-US" sz="1850" dirty="0"/>
          </a:p>
        </p:txBody>
      </p:sp>
      <p:sp>
        <p:nvSpPr>
          <p:cNvPr id="7" name="Text 4"/>
          <p:cNvSpPr/>
          <p:nvPr/>
        </p:nvSpPr>
        <p:spPr>
          <a:xfrm>
            <a:off x="1220629" y="4988719"/>
            <a:ext cx="5802630" cy="383024"/>
          </a:xfrm>
          <a:prstGeom prst="rect">
            <a:avLst/>
          </a:prstGeom>
          <a:noFill/>
          <a:ln/>
        </p:spPr>
        <p:txBody>
          <a:bodyPr wrap="non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Represents the collection of potential entry points.</a:t>
            </a:r>
            <a:endParaRPr lang="en-US" sz="1850" dirty="0"/>
          </a:p>
        </p:txBody>
      </p:sp>
      <p:sp>
        <p:nvSpPr>
          <p:cNvPr id="8" name="Text 5"/>
          <p:cNvSpPr/>
          <p:nvPr/>
        </p:nvSpPr>
        <p:spPr>
          <a:xfrm>
            <a:off x="1220629" y="5455444"/>
            <a:ext cx="5802630" cy="383024"/>
          </a:xfrm>
          <a:prstGeom prst="rect">
            <a:avLst/>
          </a:prstGeom>
          <a:noFill/>
          <a:ln/>
        </p:spPr>
        <p:txBody>
          <a:bodyPr wrap="non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Focuses on the breadth of vulnerabilities.</a:t>
            </a:r>
            <a:endParaRPr lang="en-US" sz="1850" dirty="0"/>
          </a:p>
        </p:txBody>
      </p:sp>
      <p:sp>
        <p:nvSpPr>
          <p:cNvPr id="9" name="Text 6"/>
          <p:cNvSpPr/>
          <p:nvPr/>
        </p:nvSpPr>
        <p:spPr>
          <a:xfrm>
            <a:off x="7614761" y="3930729"/>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000000"/>
                </a:solidFill>
                <a:latin typeface="Source Serif Pro" pitchFamily="34" charset="0"/>
                <a:ea typeface="Source Serif Pro" pitchFamily="34" charset="-122"/>
                <a:cs typeface="Source Serif Pro" pitchFamily="34" charset="-120"/>
              </a:rPr>
              <a:t>Attack Vector</a:t>
            </a:r>
            <a:endParaRPr lang="en-US" sz="2200" dirty="0"/>
          </a:p>
        </p:txBody>
      </p:sp>
      <p:sp>
        <p:nvSpPr>
          <p:cNvPr id="10" name="Text 7"/>
          <p:cNvSpPr/>
          <p:nvPr/>
        </p:nvSpPr>
        <p:spPr>
          <a:xfrm>
            <a:off x="7997666" y="4521994"/>
            <a:ext cx="5802630" cy="766048"/>
          </a:xfrm>
          <a:prstGeom prst="rect">
            <a:avLst/>
          </a:prstGeom>
          <a:noFill/>
          <a:ln/>
        </p:spPr>
        <p:txBody>
          <a:bodyPr wrap="squar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The specific method or technique used to exploit a vulnerability.</a:t>
            </a:r>
            <a:endParaRPr lang="en-US" sz="1850" dirty="0"/>
          </a:p>
        </p:txBody>
      </p:sp>
      <p:sp>
        <p:nvSpPr>
          <p:cNvPr id="11" name="Text 8"/>
          <p:cNvSpPr/>
          <p:nvPr/>
        </p:nvSpPr>
        <p:spPr>
          <a:xfrm>
            <a:off x="7997666" y="5371743"/>
            <a:ext cx="5802630" cy="383024"/>
          </a:xfrm>
          <a:prstGeom prst="rect">
            <a:avLst/>
          </a:prstGeom>
          <a:noFill/>
          <a:ln/>
        </p:spPr>
        <p:txBody>
          <a:bodyPr wrap="non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Represents the pathway or route taken to reach the target.</a:t>
            </a:r>
            <a:endParaRPr lang="en-US" sz="1850" dirty="0"/>
          </a:p>
        </p:txBody>
      </p:sp>
      <p:sp>
        <p:nvSpPr>
          <p:cNvPr id="12" name="Text 9"/>
          <p:cNvSpPr/>
          <p:nvPr/>
        </p:nvSpPr>
        <p:spPr>
          <a:xfrm>
            <a:off x="7997666" y="5838468"/>
            <a:ext cx="5802630" cy="383024"/>
          </a:xfrm>
          <a:prstGeom prst="rect">
            <a:avLst/>
          </a:prstGeom>
          <a:noFill/>
          <a:ln/>
        </p:spPr>
        <p:txBody>
          <a:bodyPr wrap="non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Focuses on the method of attack.</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24076" y="2869882"/>
            <a:ext cx="5038130" cy="2489716"/>
          </a:xfrm>
          <a:prstGeom prst="rect">
            <a:avLst/>
          </a:prstGeom>
        </p:spPr>
      </p:pic>
      <p:sp>
        <p:nvSpPr>
          <p:cNvPr id="6" name="Text 1"/>
          <p:cNvSpPr/>
          <p:nvPr/>
        </p:nvSpPr>
        <p:spPr>
          <a:xfrm>
            <a:off x="6113859" y="1067991"/>
            <a:ext cx="7889081" cy="1054418"/>
          </a:xfrm>
          <a:prstGeom prst="rect">
            <a:avLst/>
          </a:prstGeom>
          <a:noFill/>
          <a:ln/>
        </p:spPr>
        <p:txBody>
          <a:bodyPr wrap="square" lIns="0" tIns="0" rIns="0" bIns="0" rtlCol="0" anchor="t"/>
          <a:lstStyle/>
          <a:p>
            <a:pPr marL="0" indent="0">
              <a:lnSpc>
                <a:spcPts val="4150"/>
              </a:lnSpc>
              <a:buNone/>
            </a:pPr>
            <a:r>
              <a:rPr lang="en-US" sz="3300" kern="0" spc="-66" dirty="0">
                <a:solidFill>
                  <a:srgbClr val="000000"/>
                </a:solidFill>
                <a:latin typeface="Source Serif Pro" pitchFamily="34" charset="0"/>
                <a:ea typeface="Source Serif Pro" pitchFamily="34" charset="-122"/>
                <a:cs typeface="Source Serif Pro" pitchFamily="34" charset="-120"/>
              </a:rPr>
              <a:t>Exploiting Vulnerable Attack Surface Using Attack Vector</a:t>
            </a:r>
            <a:endParaRPr lang="en-US" sz="3300" dirty="0"/>
          </a:p>
        </p:txBody>
      </p:sp>
      <p:pic>
        <p:nvPicPr>
          <p:cNvPr id="7" name="Image 3" descr="preencoded.png"/>
          <p:cNvPicPr>
            <a:picLocks noChangeAspect="1"/>
          </p:cNvPicPr>
          <p:nvPr/>
        </p:nvPicPr>
        <p:blipFill>
          <a:blip r:embed="rId6"/>
          <a:stretch>
            <a:fillRect/>
          </a:stretch>
        </p:blipFill>
        <p:spPr>
          <a:xfrm>
            <a:off x="6113859" y="2391251"/>
            <a:ext cx="896422" cy="1590080"/>
          </a:xfrm>
          <a:prstGeom prst="rect">
            <a:avLst/>
          </a:prstGeom>
        </p:spPr>
      </p:pic>
      <p:sp>
        <p:nvSpPr>
          <p:cNvPr id="8" name="Text 2"/>
          <p:cNvSpPr/>
          <p:nvPr/>
        </p:nvSpPr>
        <p:spPr>
          <a:xfrm>
            <a:off x="7279124" y="2570440"/>
            <a:ext cx="3142655" cy="263723"/>
          </a:xfrm>
          <a:prstGeom prst="rect">
            <a:avLst/>
          </a:prstGeom>
          <a:noFill/>
          <a:ln/>
        </p:spPr>
        <p:txBody>
          <a:bodyPr wrap="none" lIns="0" tIns="0" rIns="0" bIns="0" rtlCol="0" anchor="t"/>
          <a:lstStyle/>
          <a:p>
            <a:pPr marL="0" indent="0" algn="l">
              <a:lnSpc>
                <a:spcPts val="2050"/>
              </a:lnSpc>
              <a:buNone/>
            </a:pPr>
            <a:r>
              <a:rPr lang="en-US" sz="1650" kern="0" spc="-33" dirty="0">
                <a:solidFill>
                  <a:srgbClr val="272525"/>
                </a:solidFill>
                <a:latin typeface="Source Serif Pro" pitchFamily="34" charset="0"/>
                <a:ea typeface="Source Serif Pro" pitchFamily="34" charset="-122"/>
                <a:cs typeface="Source Serif Pro" pitchFamily="34" charset="-120"/>
              </a:rPr>
              <a:t>Identify Vulnerable Attack Surface</a:t>
            </a:r>
            <a:endParaRPr lang="en-US" sz="1650" dirty="0"/>
          </a:p>
        </p:txBody>
      </p:sp>
      <p:sp>
        <p:nvSpPr>
          <p:cNvPr id="9" name="Text 3"/>
          <p:cNvSpPr/>
          <p:nvPr/>
        </p:nvSpPr>
        <p:spPr>
          <a:xfrm>
            <a:off x="7279124" y="2941677"/>
            <a:ext cx="6723817" cy="860465"/>
          </a:xfrm>
          <a:prstGeom prst="rect">
            <a:avLst/>
          </a:prstGeom>
          <a:noFill/>
          <a:ln/>
        </p:spPr>
        <p:txBody>
          <a:bodyPr wrap="square" lIns="0" tIns="0" rIns="0" bIns="0" rtlCol="0" anchor="t"/>
          <a:lstStyle/>
          <a:p>
            <a:pPr marL="0" indent="0" algn="l">
              <a:lnSpc>
                <a:spcPts val="2250"/>
              </a:lnSpc>
              <a:buNone/>
            </a:pPr>
            <a:r>
              <a:rPr lang="en-US" sz="1400" kern="0" spc="-28" dirty="0">
                <a:solidFill>
                  <a:srgbClr val="272525"/>
                </a:solidFill>
                <a:latin typeface="Source Sans Pro" pitchFamily="34" charset="0"/>
                <a:ea typeface="Source Sans Pro" pitchFamily="34" charset="-122"/>
                <a:cs typeface="Source Sans Pro" pitchFamily="34" charset="-120"/>
              </a:rPr>
              <a:t>Attackers first scan the target system or network to identify potential weaknesses. They might search </a:t>
            </a:r>
            <a:r>
              <a:rPr lang="en-US" sz="1400" b="1" kern="0" spc="-28" dirty="0">
                <a:solidFill>
                  <a:srgbClr val="272525"/>
                </a:solidFill>
                <a:latin typeface="Source Sans Pro" pitchFamily="34" charset="0"/>
                <a:ea typeface="Source Sans Pro" pitchFamily="34" charset="-122"/>
                <a:cs typeface="Source Sans Pro" pitchFamily="34" charset="-120"/>
              </a:rPr>
              <a:t>for outdated software, unpatched vulnerabilities, open ports, or misconfigured services. This is like finding a weak spot in a wall.</a:t>
            </a:r>
            <a:endParaRPr lang="en-US" sz="1400" b="1" dirty="0"/>
          </a:p>
        </p:txBody>
      </p:sp>
      <p:pic>
        <p:nvPicPr>
          <p:cNvPr id="10" name="Image 4" descr="preencoded.png"/>
          <p:cNvPicPr>
            <a:picLocks noChangeAspect="1"/>
          </p:cNvPicPr>
          <p:nvPr/>
        </p:nvPicPr>
        <p:blipFill>
          <a:blip r:embed="rId7"/>
          <a:stretch>
            <a:fillRect/>
          </a:stretch>
        </p:blipFill>
        <p:spPr>
          <a:xfrm>
            <a:off x="6113859" y="3981331"/>
            <a:ext cx="896422" cy="1590080"/>
          </a:xfrm>
          <a:prstGeom prst="rect">
            <a:avLst/>
          </a:prstGeom>
        </p:spPr>
      </p:pic>
      <p:sp>
        <p:nvSpPr>
          <p:cNvPr id="11" name="Text 4"/>
          <p:cNvSpPr/>
          <p:nvPr/>
        </p:nvSpPr>
        <p:spPr>
          <a:xfrm>
            <a:off x="7279124" y="4160520"/>
            <a:ext cx="2208728" cy="263723"/>
          </a:xfrm>
          <a:prstGeom prst="rect">
            <a:avLst/>
          </a:prstGeom>
          <a:noFill/>
          <a:ln/>
        </p:spPr>
        <p:txBody>
          <a:bodyPr wrap="none" lIns="0" tIns="0" rIns="0" bIns="0" rtlCol="0" anchor="t"/>
          <a:lstStyle/>
          <a:p>
            <a:pPr marL="0" indent="0" algn="l">
              <a:lnSpc>
                <a:spcPts val="2050"/>
              </a:lnSpc>
              <a:buNone/>
            </a:pPr>
            <a:r>
              <a:rPr lang="en-US" sz="1650" kern="0" spc="-33" dirty="0">
                <a:solidFill>
                  <a:srgbClr val="272525"/>
                </a:solidFill>
                <a:latin typeface="Source Serif Pro" pitchFamily="34" charset="0"/>
                <a:ea typeface="Source Serif Pro" pitchFamily="34" charset="-122"/>
                <a:cs typeface="Source Serif Pro" pitchFamily="34" charset="-120"/>
              </a:rPr>
              <a:t>Choose an Attack Vector</a:t>
            </a:r>
            <a:endParaRPr lang="en-US" sz="1650" dirty="0"/>
          </a:p>
        </p:txBody>
      </p:sp>
      <p:sp>
        <p:nvSpPr>
          <p:cNvPr id="12" name="Text 5"/>
          <p:cNvSpPr/>
          <p:nvPr/>
        </p:nvSpPr>
        <p:spPr>
          <a:xfrm>
            <a:off x="7279124" y="4531757"/>
            <a:ext cx="6723817" cy="860465"/>
          </a:xfrm>
          <a:prstGeom prst="rect">
            <a:avLst/>
          </a:prstGeom>
          <a:noFill/>
          <a:ln/>
        </p:spPr>
        <p:txBody>
          <a:bodyPr wrap="square" lIns="0" tIns="0" rIns="0" bIns="0" rtlCol="0" anchor="t"/>
          <a:lstStyle/>
          <a:p>
            <a:pPr marL="0" indent="0" algn="l">
              <a:lnSpc>
                <a:spcPts val="2250"/>
              </a:lnSpc>
              <a:buNone/>
            </a:pPr>
            <a:r>
              <a:rPr lang="en-US" sz="1400" kern="0" spc="-28" dirty="0">
                <a:solidFill>
                  <a:srgbClr val="272525"/>
                </a:solidFill>
                <a:latin typeface="Source Sans Pro" pitchFamily="34" charset="0"/>
                <a:ea typeface="Source Sans Pro" pitchFamily="34" charset="-122"/>
                <a:cs typeface="Source Sans Pro" pitchFamily="34" charset="-120"/>
              </a:rPr>
              <a:t>Once a vulnerability is identified, attackers select an attack vector to exploit it</a:t>
            </a:r>
            <a:r>
              <a:rPr lang="en-US" sz="1400" b="1" kern="0" spc="-28" dirty="0">
                <a:solidFill>
                  <a:srgbClr val="272525"/>
                </a:solidFill>
                <a:latin typeface="Source Sans Pro" pitchFamily="34" charset="0"/>
                <a:ea typeface="Source Sans Pro" pitchFamily="34" charset="-122"/>
                <a:cs typeface="Source Sans Pro" pitchFamily="34" charset="-120"/>
              </a:rPr>
              <a:t>. For example, they might choose to send a phishing email, exploit a known software flaw, or attempt a brute-force attack on a password.</a:t>
            </a:r>
            <a:endParaRPr lang="en-US" sz="1400" b="1" dirty="0"/>
          </a:p>
        </p:txBody>
      </p:sp>
      <p:pic>
        <p:nvPicPr>
          <p:cNvPr id="13" name="Image 5" descr="preencoded.png"/>
          <p:cNvPicPr>
            <a:picLocks noChangeAspect="1"/>
          </p:cNvPicPr>
          <p:nvPr/>
        </p:nvPicPr>
        <p:blipFill>
          <a:blip r:embed="rId8"/>
          <a:stretch>
            <a:fillRect/>
          </a:stretch>
        </p:blipFill>
        <p:spPr>
          <a:xfrm>
            <a:off x="6113859" y="5571411"/>
            <a:ext cx="896422" cy="1590080"/>
          </a:xfrm>
          <a:prstGeom prst="rect">
            <a:avLst/>
          </a:prstGeom>
        </p:spPr>
      </p:pic>
      <p:sp>
        <p:nvSpPr>
          <p:cNvPr id="14" name="Text 6"/>
          <p:cNvSpPr/>
          <p:nvPr/>
        </p:nvSpPr>
        <p:spPr>
          <a:xfrm>
            <a:off x="7279124" y="5750600"/>
            <a:ext cx="2109192" cy="263723"/>
          </a:xfrm>
          <a:prstGeom prst="rect">
            <a:avLst/>
          </a:prstGeom>
          <a:noFill/>
          <a:ln/>
        </p:spPr>
        <p:txBody>
          <a:bodyPr wrap="none" lIns="0" tIns="0" rIns="0" bIns="0" rtlCol="0" anchor="t"/>
          <a:lstStyle/>
          <a:p>
            <a:pPr marL="0" indent="0" algn="l">
              <a:lnSpc>
                <a:spcPts val="2050"/>
              </a:lnSpc>
              <a:buNone/>
            </a:pPr>
            <a:r>
              <a:rPr lang="en-US" sz="1650" kern="0" spc="-33" dirty="0">
                <a:solidFill>
                  <a:srgbClr val="272525"/>
                </a:solidFill>
                <a:latin typeface="Source Serif Pro" pitchFamily="34" charset="0"/>
                <a:ea typeface="Source Serif Pro" pitchFamily="34" charset="-122"/>
                <a:cs typeface="Source Serif Pro" pitchFamily="34" charset="-120"/>
              </a:rPr>
              <a:t>Execute the Attack</a:t>
            </a:r>
            <a:endParaRPr lang="en-US" sz="1650" dirty="0"/>
          </a:p>
        </p:txBody>
      </p:sp>
      <p:sp>
        <p:nvSpPr>
          <p:cNvPr id="15" name="Text 7"/>
          <p:cNvSpPr/>
          <p:nvPr/>
        </p:nvSpPr>
        <p:spPr>
          <a:xfrm>
            <a:off x="7279124" y="6121837"/>
            <a:ext cx="6723817" cy="860465"/>
          </a:xfrm>
          <a:prstGeom prst="rect">
            <a:avLst/>
          </a:prstGeom>
          <a:noFill/>
          <a:ln/>
        </p:spPr>
        <p:txBody>
          <a:bodyPr wrap="square" lIns="0" tIns="0" rIns="0" bIns="0" rtlCol="0" anchor="t"/>
          <a:lstStyle/>
          <a:p>
            <a:pPr marL="0" indent="0" algn="l">
              <a:lnSpc>
                <a:spcPts val="2250"/>
              </a:lnSpc>
              <a:buNone/>
            </a:pPr>
            <a:r>
              <a:rPr lang="en-US" sz="1400" kern="0" spc="-28" dirty="0">
                <a:solidFill>
                  <a:srgbClr val="272525"/>
                </a:solidFill>
                <a:latin typeface="Source Sans Pro" pitchFamily="34" charset="0"/>
                <a:ea typeface="Source Sans Pro" pitchFamily="34" charset="-122"/>
                <a:cs typeface="Source Sans Pro" pitchFamily="34" charset="-120"/>
              </a:rPr>
              <a:t>Attackers use their chosen attack vector to exploit the identified vulnerability</a:t>
            </a:r>
            <a:r>
              <a:rPr lang="en-US" sz="1400" b="1" kern="0" spc="-28" dirty="0">
                <a:solidFill>
                  <a:srgbClr val="272525"/>
                </a:solidFill>
                <a:latin typeface="Source Sans Pro" pitchFamily="34" charset="0"/>
                <a:ea typeface="Source Sans Pro" pitchFamily="34" charset="-122"/>
                <a:cs typeface="Source Sans Pro" pitchFamily="34" charset="-120"/>
              </a:rPr>
              <a:t>. This could involve sending malicious code, manipulating user input, or bypassing security controls. This is the moment they use their tools to breach the wall.</a:t>
            </a:r>
            <a:endParaRPr lang="en-US" sz="1400" b="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08955" y="2298502"/>
            <a:ext cx="5068491" cy="3632478"/>
          </a:xfrm>
          <a:prstGeom prst="rect">
            <a:avLst/>
          </a:prstGeom>
        </p:spPr>
      </p:pic>
      <p:sp>
        <p:nvSpPr>
          <p:cNvPr id="6" name="Text 1"/>
          <p:cNvSpPr/>
          <p:nvPr/>
        </p:nvSpPr>
        <p:spPr>
          <a:xfrm>
            <a:off x="6071235" y="1107638"/>
            <a:ext cx="7974330" cy="982980"/>
          </a:xfrm>
          <a:prstGeom prst="rect">
            <a:avLst/>
          </a:prstGeom>
          <a:noFill/>
          <a:ln/>
        </p:spPr>
        <p:txBody>
          <a:bodyPr wrap="square" lIns="0" tIns="0" rIns="0" bIns="0" rtlCol="0" anchor="t"/>
          <a:lstStyle/>
          <a:p>
            <a:pPr marL="0" indent="0">
              <a:lnSpc>
                <a:spcPts val="3850"/>
              </a:lnSpc>
              <a:buNone/>
            </a:pPr>
            <a:r>
              <a:rPr lang="en-US" sz="3050" kern="0" spc="-62" dirty="0">
                <a:solidFill>
                  <a:srgbClr val="000000"/>
                </a:solidFill>
                <a:latin typeface="Source Serif Pro" pitchFamily="34" charset="0"/>
                <a:ea typeface="Source Serif Pro" pitchFamily="34" charset="-122"/>
                <a:cs typeface="Source Serif Pro" pitchFamily="34" charset="-120"/>
              </a:rPr>
              <a:t>Practical Example of Attack Surface and Attack Vector Exploitation</a:t>
            </a:r>
            <a:endParaRPr lang="en-US" sz="3050" dirty="0"/>
          </a:p>
        </p:txBody>
      </p:sp>
      <p:sp>
        <p:nvSpPr>
          <p:cNvPr id="7" name="Shape 2"/>
          <p:cNvSpPr/>
          <p:nvPr/>
        </p:nvSpPr>
        <p:spPr>
          <a:xfrm>
            <a:off x="6310432" y="2341245"/>
            <a:ext cx="22860" cy="4780717"/>
          </a:xfrm>
          <a:prstGeom prst="roundRect">
            <a:avLst>
              <a:gd name="adj" fmla="val 307041"/>
            </a:avLst>
          </a:prstGeom>
          <a:solidFill>
            <a:srgbClr val="D6BADD"/>
          </a:solidFill>
          <a:ln/>
        </p:spPr>
      </p:sp>
      <p:sp>
        <p:nvSpPr>
          <p:cNvPr id="8" name="Shape 3"/>
          <p:cNvSpPr/>
          <p:nvPr/>
        </p:nvSpPr>
        <p:spPr>
          <a:xfrm>
            <a:off x="6487001" y="2705814"/>
            <a:ext cx="584835" cy="22860"/>
          </a:xfrm>
          <a:prstGeom prst="roundRect">
            <a:avLst>
              <a:gd name="adj" fmla="val 307041"/>
            </a:avLst>
          </a:prstGeom>
          <a:solidFill>
            <a:srgbClr val="D6BADD"/>
          </a:solidFill>
          <a:ln/>
        </p:spPr>
      </p:sp>
      <p:sp>
        <p:nvSpPr>
          <p:cNvPr id="9" name="Shape 4"/>
          <p:cNvSpPr/>
          <p:nvPr/>
        </p:nvSpPr>
        <p:spPr>
          <a:xfrm>
            <a:off x="6133862" y="2529245"/>
            <a:ext cx="375999" cy="375999"/>
          </a:xfrm>
          <a:prstGeom prst="roundRect">
            <a:avLst>
              <a:gd name="adj" fmla="val 18667"/>
            </a:avLst>
          </a:prstGeom>
          <a:solidFill>
            <a:srgbClr val="F0D4F7"/>
          </a:solidFill>
          <a:ln w="7620">
            <a:solidFill>
              <a:srgbClr val="D6BADD"/>
            </a:solidFill>
            <a:prstDash val="solid"/>
          </a:ln>
        </p:spPr>
      </p:sp>
      <p:sp>
        <p:nvSpPr>
          <p:cNvPr id="10" name="Text 5"/>
          <p:cNvSpPr/>
          <p:nvPr/>
        </p:nvSpPr>
        <p:spPr>
          <a:xfrm>
            <a:off x="6262807" y="2599253"/>
            <a:ext cx="117991" cy="235982"/>
          </a:xfrm>
          <a:prstGeom prst="rect">
            <a:avLst/>
          </a:prstGeom>
          <a:noFill/>
          <a:ln/>
        </p:spPr>
        <p:txBody>
          <a:bodyPr wrap="none" lIns="0" tIns="0" rIns="0" bIns="0" rtlCol="0" anchor="t"/>
          <a:lstStyle/>
          <a:p>
            <a:pPr marL="0" indent="0" algn="ctr">
              <a:lnSpc>
                <a:spcPts val="1850"/>
              </a:lnSpc>
              <a:buNone/>
            </a:pPr>
            <a:r>
              <a:rPr lang="en-US" sz="1850" kern="0" spc="-37" dirty="0">
                <a:solidFill>
                  <a:srgbClr val="272525"/>
                </a:solidFill>
                <a:latin typeface="Source Serif Pro" pitchFamily="34" charset="0"/>
                <a:ea typeface="Source Serif Pro" pitchFamily="34" charset="-122"/>
                <a:cs typeface="Source Serif Pro" pitchFamily="34" charset="-120"/>
              </a:rPr>
              <a:t>1</a:t>
            </a:r>
            <a:endParaRPr lang="en-US" sz="1850" dirty="0"/>
          </a:p>
        </p:txBody>
      </p:sp>
      <p:sp>
        <p:nvSpPr>
          <p:cNvPr id="11" name="Text 6"/>
          <p:cNvSpPr/>
          <p:nvPr/>
        </p:nvSpPr>
        <p:spPr>
          <a:xfrm>
            <a:off x="7240905" y="2508290"/>
            <a:ext cx="2737485" cy="245626"/>
          </a:xfrm>
          <a:prstGeom prst="rect">
            <a:avLst/>
          </a:prstGeom>
          <a:noFill/>
          <a:ln/>
        </p:spPr>
        <p:txBody>
          <a:bodyPr wrap="none" lIns="0" tIns="0" rIns="0" bIns="0" rtlCol="0" anchor="t"/>
          <a:lstStyle/>
          <a:p>
            <a:pPr marL="0" indent="0" algn="l">
              <a:lnSpc>
                <a:spcPts val="1900"/>
              </a:lnSpc>
              <a:buNone/>
            </a:pPr>
            <a:r>
              <a:rPr lang="en-US" kern="0" spc="-31" dirty="0">
                <a:solidFill>
                  <a:srgbClr val="272525"/>
                </a:solidFill>
                <a:latin typeface="Source Serif Pro" pitchFamily="34" charset="0"/>
                <a:ea typeface="Source Serif Pro" pitchFamily="34" charset="-122"/>
                <a:cs typeface="Source Serif Pro" pitchFamily="34" charset="-120"/>
              </a:rPr>
              <a:t>Attack Surface: Web Application</a:t>
            </a:r>
            <a:endParaRPr lang="en-US" dirty="0"/>
          </a:p>
        </p:txBody>
      </p:sp>
      <p:sp>
        <p:nvSpPr>
          <p:cNvPr id="12" name="Text 7"/>
          <p:cNvSpPr/>
          <p:nvPr/>
        </p:nvSpPr>
        <p:spPr>
          <a:xfrm>
            <a:off x="7240905" y="2854166"/>
            <a:ext cx="6804660" cy="1203126"/>
          </a:xfrm>
          <a:prstGeom prst="rect">
            <a:avLst/>
          </a:prstGeom>
          <a:noFill/>
          <a:ln/>
        </p:spPr>
        <p:txBody>
          <a:bodyPr wrap="square" lIns="0" tIns="0" rIns="0" bIns="0" rtlCol="0" anchor="t"/>
          <a:lstStyle/>
          <a:p>
            <a:pPr marL="0" indent="0" algn="just">
              <a:lnSpc>
                <a:spcPts val="2100"/>
              </a:lnSpc>
              <a:buNone/>
            </a:pPr>
            <a:r>
              <a:rPr lang="en-US" kern="0" spc="-26" dirty="0">
                <a:solidFill>
                  <a:srgbClr val="272525"/>
                </a:solidFill>
                <a:latin typeface="Source Sans Pro" pitchFamily="34" charset="0"/>
                <a:ea typeface="Source Sans Pro" pitchFamily="34" charset="-122"/>
                <a:cs typeface="Source Sans Pro" pitchFamily="34" charset="-120"/>
              </a:rPr>
              <a:t>Imagine a company's website, offering online shopping services. The website's functionality, user accounts, payment gateways, and database systems represent the attack surface. Attackers can target these components.</a:t>
            </a:r>
            <a:endParaRPr lang="en-US" dirty="0"/>
          </a:p>
        </p:txBody>
      </p:sp>
      <p:sp>
        <p:nvSpPr>
          <p:cNvPr id="13" name="Shape 8"/>
          <p:cNvSpPr/>
          <p:nvPr/>
        </p:nvSpPr>
        <p:spPr>
          <a:xfrm>
            <a:off x="6487001" y="4355068"/>
            <a:ext cx="584835" cy="22860"/>
          </a:xfrm>
          <a:prstGeom prst="roundRect">
            <a:avLst>
              <a:gd name="adj" fmla="val 307041"/>
            </a:avLst>
          </a:prstGeom>
          <a:solidFill>
            <a:srgbClr val="D6BADD"/>
          </a:solidFill>
          <a:ln/>
        </p:spPr>
      </p:sp>
      <p:sp>
        <p:nvSpPr>
          <p:cNvPr id="14" name="Shape 9"/>
          <p:cNvSpPr/>
          <p:nvPr/>
        </p:nvSpPr>
        <p:spPr>
          <a:xfrm>
            <a:off x="6133862" y="4178498"/>
            <a:ext cx="375999" cy="375999"/>
          </a:xfrm>
          <a:prstGeom prst="roundRect">
            <a:avLst>
              <a:gd name="adj" fmla="val 18667"/>
            </a:avLst>
          </a:prstGeom>
          <a:solidFill>
            <a:srgbClr val="F0D4F7"/>
          </a:solidFill>
          <a:ln w="7620">
            <a:solidFill>
              <a:srgbClr val="D6BADD"/>
            </a:solidFill>
            <a:prstDash val="solid"/>
          </a:ln>
        </p:spPr>
      </p:sp>
      <p:sp>
        <p:nvSpPr>
          <p:cNvPr id="15" name="Text 10"/>
          <p:cNvSpPr/>
          <p:nvPr/>
        </p:nvSpPr>
        <p:spPr>
          <a:xfrm>
            <a:off x="6262807" y="4248507"/>
            <a:ext cx="117991" cy="235982"/>
          </a:xfrm>
          <a:prstGeom prst="rect">
            <a:avLst/>
          </a:prstGeom>
          <a:noFill/>
          <a:ln/>
        </p:spPr>
        <p:txBody>
          <a:bodyPr wrap="none" lIns="0" tIns="0" rIns="0" bIns="0" rtlCol="0" anchor="t"/>
          <a:lstStyle/>
          <a:p>
            <a:pPr marL="0" indent="0" algn="ctr">
              <a:lnSpc>
                <a:spcPts val="1850"/>
              </a:lnSpc>
              <a:buNone/>
            </a:pPr>
            <a:r>
              <a:rPr lang="en-US" sz="1850" kern="0" spc="-37" dirty="0">
                <a:solidFill>
                  <a:srgbClr val="272525"/>
                </a:solidFill>
                <a:latin typeface="Source Serif Pro" pitchFamily="34" charset="0"/>
                <a:ea typeface="Source Serif Pro" pitchFamily="34" charset="-122"/>
                <a:cs typeface="Source Serif Pro" pitchFamily="34" charset="-120"/>
              </a:rPr>
              <a:t>2</a:t>
            </a:r>
            <a:endParaRPr lang="en-US" sz="1850" dirty="0"/>
          </a:p>
        </p:txBody>
      </p:sp>
      <p:sp>
        <p:nvSpPr>
          <p:cNvPr id="16" name="Text 11"/>
          <p:cNvSpPr/>
          <p:nvPr/>
        </p:nvSpPr>
        <p:spPr>
          <a:xfrm>
            <a:off x="7240905" y="4157543"/>
            <a:ext cx="2385060" cy="245626"/>
          </a:xfrm>
          <a:prstGeom prst="rect">
            <a:avLst/>
          </a:prstGeom>
          <a:noFill/>
          <a:ln/>
        </p:spPr>
        <p:txBody>
          <a:bodyPr wrap="none" lIns="0" tIns="0" rIns="0" bIns="0" rtlCol="0" anchor="t"/>
          <a:lstStyle/>
          <a:p>
            <a:pPr marL="0" indent="0" algn="l">
              <a:lnSpc>
                <a:spcPts val="1900"/>
              </a:lnSpc>
              <a:buNone/>
            </a:pPr>
            <a:r>
              <a:rPr lang="en-US" kern="0" spc="-31" dirty="0">
                <a:solidFill>
                  <a:srgbClr val="272525"/>
                </a:solidFill>
                <a:latin typeface="Source Serif Pro" pitchFamily="34" charset="0"/>
                <a:ea typeface="Source Serif Pro" pitchFamily="34" charset="-122"/>
                <a:cs typeface="Source Serif Pro" pitchFamily="34" charset="-120"/>
              </a:rPr>
              <a:t>Attack Vector: SQL Injection</a:t>
            </a:r>
            <a:endParaRPr lang="en-US" dirty="0"/>
          </a:p>
        </p:txBody>
      </p:sp>
      <p:sp>
        <p:nvSpPr>
          <p:cNvPr id="17" name="Text 12"/>
          <p:cNvSpPr/>
          <p:nvPr/>
        </p:nvSpPr>
        <p:spPr>
          <a:xfrm>
            <a:off x="7240905" y="4503420"/>
            <a:ext cx="6804660" cy="957500"/>
          </a:xfrm>
          <a:prstGeom prst="rect">
            <a:avLst/>
          </a:prstGeom>
          <a:noFill/>
          <a:ln/>
        </p:spPr>
        <p:txBody>
          <a:bodyPr wrap="square" lIns="0" tIns="0" rIns="0" bIns="0" rtlCol="0" anchor="t"/>
          <a:lstStyle/>
          <a:p>
            <a:pPr marL="0" indent="0" algn="l">
              <a:lnSpc>
                <a:spcPts val="2100"/>
              </a:lnSpc>
              <a:buNone/>
            </a:pPr>
            <a:r>
              <a:rPr lang="en-US" kern="0" spc="-26" dirty="0">
                <a:solidFill>
                  <a:srgbClr val="272525"/>
                </a:solidFill>
                <a:latin typeface="Source Sans Pro" pitchFamily="34" charset="0"/>
                <a:ea typeface="Source Sans Pro" pitchFamily="34" charset="-122"/>
                <a:cs typeface="Source Sans Pro" pitchFamily="34" charset="-120"/>
              </a:rPr>
              <a:t>Attackers might exploit a vulnerable form field on the website, injecting malicious SQL code into the website's database. This could allow them to steal customer data, change prices, or even delete critical data.</a:t>
            </a:r>
            <a:endParaRPr lang="en-US" dirty="0"/>
          </a:p>
        </p:txBody>
      </p:sp>
      <p:sp>
        <p:nvSpPr>
          <p:cNvPr id="18" name="Shape 13"/>
          <p:cNvSpPr/>
          <p:nvPr/>
        </p:nvSpPr>
        <p:spPr>
          <a:xfrm>
            <a:off x="6487001" y="6004322"/>
            <a:ext cx="584835" cy="22860"/>
          </a:xfrm>
          <a:prstGeom prst="roundRect">
            <a:avLst>
              <a:gd name="adj" fmla="val 307041"/>
            </a:avLst>
          </a:prstGeom>
          <a:solidFill>
            <a:srgbClr val="D6BADD"/>
          </a:solidFill>
          <a:ln/>
        </p:spPr>
      </p:sp>
      <p:sp>
        <p:nvSpPr>
          <p:cNvPr id="19" name="Shape 14"/>
          <p:cNvSpPr/>
          <p:nvPr/>
        </p:nvSpPr>
        <p:spPr>
          <a:xfrm>
            <a:off x="6133862" y="5827752"/>
            <a:ext cx="375999" cy="375999"/>
          </a:xfrm>
          <a:prstGeom prst="roundRect">
            <a:avLst>
              <a:gd name="adj" fmla="val 18667"/>
            </a:avLst>
          </a:prstGeom>
          <a:solidFill>
            <a:srgbClr val="F0D4F7"/>
          </a:solidFill>
          <a:ln w="7620">
            <a:solidFill>
              <a:srgbClr val="D6BADD"/>
            </a:solidFill>
            <a:prstDash val="solid"/>
          </a:ln>
        </p:spPr>
      </p:sp>
      <p:sp>
        <p:nvSpPr>
          <p:cNvPr id="20" name="Text 15"/>
          <p:cNvSpPr/>
          <p:nvPr/>
        </p:nvSpPr>
        <p:spPr>
          <a:xfrm>
            <a:off x="6262807" y="5897761"/>
            <a:ext cx="117991" cy="235982"/>
          </a:xfrm>
          <a:prstGeom prst="rect">
            <a:avLst/>
          </a:prstGeom>
          <a:noFill/>
          <a:ln/>
        </p:spPr>
        <p:txBody>
          <a:bodyPr wrap="none" lIns="0" tIns="0" rIns="0" bIns="0" rtlCol="0" anchor="t"/>
          <a:lstStyle/>
          <a:p>
            <a:pPr marL="0" indent="0" algn="ctr">
              <a:lnSpc>
                <a:spcPts val="1850"/>
              </a:lnSpc>
              <a:buNone/>
            </a:pPr>
            <a:r>
              <a:rPr lang="en-US" sz="1850" kern="0" spc="-37" dirty="0">
                <a:solidFill>
                  <a:srgbClr val="272525"/>
                </a:solidFill>
                <a:latin typeface="Source Serif Pro" pitchFamily="34" charset="0"/>
                <a:ea typeface="Source Serif Pro" pitchFamily="34" charset="-122"/>
                <a:cs typeface="Source Serif Pro" pitchFamily="34" charset="-120"/>
              </a:rPr>
              <a:t>3</a:t>
            </a:r>
            <a:endParaRPr lang="en-US" sz="1850" dirty="0"/>
          </a:p>
        </p:txBody>
      </p:sp>
      <p:sp>
        <p:nvSpPr>
          <p:cNvPr id="21" name="Text 16"/>
          <p:cNvSpPr/>
          <p:nvPr/>
        </p:nvSpPr>
        <p:spPr>
          <a:xfrm>
            <a:off x="7240905" y="5806797"/>
            <a:ext cx="1966079" cy="245626"/>
          </a:xfrm>
          <a:prstGeom prst="rect">
            <a:avLst/>
          </a:prstGeom>
          <a:noFill/>
          <a:ln/>
        </p:spPr>
        <p:txBody>
          <a:bodyPr wrap="none" lIns="0" tIns="0" rIns="0" bIns="0" rtlCol="0" anchor="t"/>
          <a:lstStyle/>
          <a:p>
            <a:pPr marL="0" indent="0" algn="l">
              <a:lnSpc>
                <a:spcPts val="1900"/>
              </a:lnSpc>
              <a:buNone/>
            </a:pPr>
            <a:r>
              <a:rPr lang="en-US" kern="0" spc="-31" dirty="0">
                <a:solidFill>
                  <a:srgbClr val="272525"/>
                </a:solidFill>
                <a:latin typeface="Source Serif Pro" pitchFamily="34" charset="0"/>
                <a:ea typeface="Source Serif Pro" pitchFamily="34" charset="-122"/>
                <a:cs typeface="Source Serif Pro" pitchFamily="34" charset="-120"/>
              </a:rPr>
              <a:t>Exploitation</a:t>
            </a:r>
            <a:endParaRPr lang="en-US" dirty="0"/>
          </a:p>
        </p:txBody>
      </p:sp>
      <p:sp>
        <p:nvSpPr>
          <p:cNvPr id="22" name="Text 17"/>
          <p:cNvSpPr/>
          <p:nvPr/>
        </p:nvSpPr>
        <p:spPr>
          <a:xfrm>
            <a:off x="7240905" y="6152674"/>
            <a:ext cx="6804660" cy="802243"/>
          </a:xfrm>
          <a:prstGeom prst="rect">
            <a:avLst/>
          </a:prstGeom>
          <a:noFill/>
          <a:ln/>
        </p:spPr>
        <p:txBody>
          <a:bodyPr wrap="square" lIns="0" tIns="0" rIns="0" bIns="0" rtlCol="0" anchor="t"/>
          <a:lstStyle/>
          <a:p>
            <a:pPr marL="0" indent="0" algn="l">
              <a:lnSpc>
                <a:spcPts val="2100"/>
              </a:lnSpc>
              <a:buNone/>
            </a:pPr>
            <a:r>
              <a:rPr lang="en-US" kern="0" spc="-26" dirty="0">
                <a:solidFill>
                  <a:srgbClr val="272525"/>
                </a:solidFill>
                <a:latin typeface="Source Sans Pro" pitchFamily="34" charset="0"/>
                <a:ea typeface="Source Sans Pro" pitchFamily="34" charset="-122"/>
                <a:cs typeface="Source Sans Pro" pitchFamily="34" charset="-120"/>
              </a:rPr>
              <a:t>The attackers use their knowledge of the SQL Injection vulnerability to gain unauthorized access to the website's database. </a:t>
            </a:r>
          </a:p>
          <a:p>
            <a:pPr marL="0" indent="0" algn="l">
              <a:lnSpc>
                <a:spcPts val="2100"/>
              </a:lnSpc>
              <a:buNone/>
            </a:pPr>
            <a:r>
              <a:rPr lang="en-US" kern="0" spc="-26" dirty="0">
                <a:solidFill>
                  <a:srgbClr val="272525"/>
                </a:solidFill>
                <a:latin typeface="Source Sans Pro" pitchFamily="34" charset="0"/>
                <a:ea typeface="Source Sans Pro" pitchFamily="34" charset="-122"/>
                <a:cs typeface="Source Sans Pro" pitchFamily="34" charset="-120"/>
              </a:rPr>
              <a:t>They can then steal sensitive information such as customer data, financial records, or intellectual property.</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335810" y="2324576"/>
            <a:ext cx="5102662" cy="3580448"/>
          </a:xfrm>
          <a:prstGeom prst="rect">
            <a:avLst/>
          </a:prstGeom>
        </p:spPr>
      </p:pic>
      <p:sp>
        <p:nvSpPr>
          <p:cNvPr id="6" name="Text 1"/>
          <p:cNvSpPr/>
          <p:nvPr/>
        </p:nvSpPr>
        <p:spPr>
          <a:xfrm>
            <a:off x="537210" y="1753433"/>
            <a:ext cx="8069580" cy="902970"/>
          </a:xfrm>
          <a:prstGeom prst="rect">
            <a:avLst/>
          </a:prstGeom>
          <a:noFill/>
          <a:ln/>
        </p:spPr>
        <p:txBody>
          <a:bodyPr wrap="square" lIns="0" tIns="0" rIns="0" bIns="0" rtlCol="0" anchor="t"/>
          <a:lstStyle/>
          <a:p>
            <a:pPr marL="0" indent="0">
              <a:lnSpc>
                <a:spcPts val="3550"/>
              </a:lnSpc>
              <a:buNone/>
            </a:pPr>
            <a:r>
              <a:rPr lang="en-US" sz="2800" kern="0" spc="-57" dirty="0">
                <a:solidFill>
                  <a:srgbClr val="000000"/>
                </a:solidFill>
                <a:latin typeface="Source Serif Pro" pitchFamily="34" charset="0"/>
                <a:ea typeface="Source Serif Pro" pitchFamily="34" charset="-122"/>
                <a:cs typeface="Source Serif Pro" pitchFamily="34" charset="-120"/>
              </a:rPr>
              <a:t>Techniques for Identifying Attack Surface and Attack Vectors</a:t>
            </a:r>
            <a:endParaRPr lang="en-US" sz="2800" dirty="0"/>
          </a:p>
        </p:txBody>
      </p:sp>
      <p:sp>
        <p:nvSpPr>
          <p:cNvPr id="7" name="Shape 2"/>
          <p:cNvSpPr/>
          <p:nvPr/>
        </p:nvSpPr>
        <p:spPr>
          <a:xfrm>
            <a:off x="537210" y="3059311"/>
            <a:ext cx="345400" cy="345400"/>
          </a:xfrm>
          <a:prstGeom prst="roundRect">
            <a:avLst>
              <a:gd name="adj" fmla="val 18668"/>
            </a:avLst>
          </a:prstGeom>
          <a:solidFill>
            <a:srgbClr val="F0D4F7"/>
          </a:solidFill>
          <a:ln w="7620">
            <a:solidFill>
              <a:srgbClr val="D6BADD"/>
            </a:solidFill>
            <a:prstDash val="solid"/>
          </a:ln>
        </p:spPr>
      </p:sp>
      <p:sp>
        <p:nvSpPr>
          <p:cNvPr id="8" name="Text 3"/>
          <p:cNvSpPr/>
          <p:nvPr/>
        </p:nvSpPr>
        <p:spPr>
          <a:xfrm>
            <a:off x="655677" y="3123605"/>
            <a:ext cx="108347" cy="216694"/>
          </a:xfrm>
          <a:prstGeom prst="rect">
            <a:avLst/>
          </a:prstGeom>
          <a:noFill/>
          <a:ln/>
        </p:spPr>
        <p:txBody>
          <a:bodyPr wrap="none" lIns="0" tIns="0" rIns="0" bIns="0" rtlCol="0" anchor="t"/>
          <a:lstStyle/>
          <a:p>
            <a:pPr marL="0" indent="0" algn="ctr">
              <a:lnSpc>
                <a:spcPts val="1700"/>
              </a:lnSpc>
              <a:buNone/>
            </a:pPr>
            <a:r>
              <a:rPr lang="en-US" sz="1700" kern="0" spc="-34" dirty="0">
                <a:solidFill>
                  <a:srgbClr val="272525"/>
                </a:solidFill>
                <a:latin typeface="Source Serif Pro" pitchFamily="34" charset="0"/>
                <a:ea typeface="Source Serif Pro" pitchFamily="34" charset="-122"/>
                <a:cs typeface="Source Serif Pro" pitchFamily="34" charset="-120"/>
              </a:rPr>
              <a:t>1</a:t>
            </a:r>
            <a:endParaRPr lang="en-US" sz="1700" dirty="0"/>
          </a:p>
        </p:txBody>
      </p:sp>
      <p:sp>
        <p:nvSpPr>
          <p:cNvPr id="9" name="Text 4"/>
          <p:cNvSpPr/>
          <p:nvPr/>
        </p:nvSpPr>
        <p:spPr>
          <a:xfrm>
            <a:off x="1036082" y="3059311"/>
            <a:ext cx="1806059" cy="225743"/>
          </a:xfrm>
          <a:prstGeom prst="rect">
            <a:avLst/>
          </a:prstGeom>
          <a:noFill/>
          <a:ln/>
        </p:spPr>
        <p:txBody>
          <a:bodyPr wrap="none" lIns="0" tIns="0" rIns="0" bIns="0" rtlCol="0" anchor="t"/>
          <a:lstStyle/>
          <a:p>
            <a:pPr marL="0" indent="0">
              <a:lnSpc>
                <a:spcPts val="1750"/>
              </a:lnSpc>
              <a:buNone/>
            </a:pPr>
            <a:r>
              <a:rPr lang="en-US" kern="0" spc="-28" dirty="0">
                <a:solidFill>
                  <a:srgbClr val="272525"/>
                </a:solidFill>
                <a:latin typeface="Source Serif Pro" pitchFamily="34" charset="0"/>
                <a:ea typeface="Source Serif Pro" pitchFamily="34" charset="-122"/>
                <a:cs typeface="Source Serif Pro" pitchFamily="34" charset="-120"/>
              </a:rPr>
              <a:t>Vulnerability Scanning</a:t>
            </a:r>
            <a:endParaRPr lang="en-US" dirty="0"/>
          </a:p>
        </p:txBody>
      </p:sp>
      <p:sp>
        <p:nvSpPr>
          <p:cNvPr id="10" name="Text 5"/>
          <p:cNvSpPr/>
          <p:nvPr/>
        </p:nvSpPr>
        <p:spPr>
          <a:xfrm>
            <a:off x="1036082" y="3549212"/>
            <a:ext cx="3459242" cy="982028"/>
          </a:xfrm>
          <a:prstGeom prst="rect">
            <a:avLst/>
          </a:prstGeom>
          <a:noFill/>
          <a:ln/>
        </p:spPr>
        <p:txBody>
          <a:bodyPr wrap="square" lIns="0" tIns="0" rIns="0" bIns="0" rtlCol="0" anchor="t"/>
          <a:lstStyle/>
          <a:p>
            <a:pPr marL="0" indent="0" algn="just">
              <a:lnSpc>
                <a:spcPts val="1900"/>
              </a:lnSpc>
              <a:buNone/>
            </a:pPr>
            <a:r>
              <a:rPr lang="en-US" sz="1600" kern="0" spc="-24" dirty="0">
                <a:solidFill>
                  <a:srgbClr val="272525"/>
                </a:solidFill>
                <a:latin typeface="Source Sans Pro" pitchFamily="34" charset="0"/>
                <a:ea typeface="Source Sans Pro" pitchFamily="34" charset="-122"/>
                <a:cs typeface="Source Sans Pro" pitchFamily="34" charset="-120"/>
              </a:rPr>
              <a:t>Automated tools are used to scan networks and systems for known vulnerabilities. They identify missing security patches, outdated software, and open ports. These tools can pinpoint potential attack surfaces.</a:t>
            </a:r>
            <a:endParaRPr lang="en-US" sz="1600" dirty="0"/>
          </a:p>
        </p:txBody>
      </p:sp>
      <p:sp>
        <p:nvSpPr>
          <p:cNvPr id="11" name="Shape 6"/>
          <p:cNvSpPr/>
          <p:nvPr/>
        </p:nvSpPr>
        <p:spPr>
          <a:xfrm>
            <a:off x="4648795" y="3059311"/>
            <a:ext cx="345400" cy="345400"/>
          </a:xfrm>
          <a:prstGeom prst="roundRect">
            <a:avLst>
              <a:gd name="adj" fmla="val 18668"/>
            </a:avLst>
          </a:prstGeom>
          <a:solidFill>
            <a:srgbClr val="F0D4F7"/>
          </a:solidFill>
          <a:ln w="7620">
            <a:solidFill>
              <a:srgbClr val="D6BADD"/>
            </a:solidFill>
            <a:prstDash val="solid"/>
          </a:ln>
        </p:spPr>
      </p:sp>
      <p:sp>
        <p:nvSpPr>
          <p:cNvPr id="12" name="Text 7"/>
          <p:cNvSpPr/>
          <p:nvPr/>
        </p:nvSpPr>
        <p:spPr>
          <a:xfrm>
            <a:off x="4767262" y="3123605"/>
            <a:ext cx="108347" cy="216694"/>
          </a:xfrm>
          <a:prstGeom prst="rect">
            <a:avLst/>
          </a:prstGeom>
          <a:noFill/>
          <a:ln/>
        </p:spPr>
        <p:txBody>
          <a:bodyPr wrap="none" lIns="0" tIns="0" rIns="0" bIns="0" rtlCol="0" anchor="t"/>
          <a:lstStyle/>
          <a:p>
            <a:pPr marL="0" indent="0" algn="ctr">
              <a:lnSpc>
                <a:spcPts val="1700"/>
              </a:lnSpc>
              <a:buNone/>
            </a:pPr>
            <a:r>
              <a:rPr lang="en-US" sz="1700" kern="0" spc="-34" dirty="0">
                <a:solidFill>
                  <a:srgbClr val="272525"/>
                </a:solidFill>
                <a:latin typeface="Source Serif Pro" pitchFamily="34" charset="0"/>
                <a:ea typeface="Source Serif Pro" pitchFamily="34" charset="-122"/>
                <a:cs typeface="Source Serif Pro" pitchFamily="34" charset="-120"/>
              </a:rPr>
              <a:t>2</a:t>
            </a:r>
            <a:endParaRPr lang="en-US" sz="1700" dirty="0"/>
          </a:p>
        </p:txBody>
      </p:sp>
      <p:sp>
        <p:nvSpPr>
          <p:cNvPr id="13" name="Text 8"/>
          <p:cNvSpPr/>
          <p:nvPr/>
        </p:nvSpPr>
        <p:spPr>
          <a:xfrm>
            <a:off x="5147667" y="3059311"/>
            <a:ext cx="1806059" cy="225743"/>
          </a:xfrm>
          <a:prstGeom prst="rect">
            <a:avLst/>
          </a:prstGeom>
          <a:noFill/>
          <a:ln/>
        </p:spPr>
        <p:txBody>
          <a:bodyPr wrap="none" lIns="0" tIns="0" rIns="0" bIns="0" rtlCol="0" anchor="t"/>
          <a:lstStyle/>
          <a:p>
            <a:pPr marL="0" indent="0">
              <a:lnSpc>
                <a:spcPts val="1750"/>
              </a:lnSpc>
              <a:buNone/>
            </a:pPr>
            <a:r>
              <a:rPr lang="en-US" kern="0" spc="-28" dirty="0">
                <a:solidFill>
                  <a:srgbClr val="272525"/>
                </a:solidFill>
                <a:latin typeface="Source Serif Pro" pitchFamily="34" charset="0"/>
                <a:ea typeface="Source Serif Pro" pitchFamily="34" charset="-122"/>
                <a:cs typeface="Source Serif Pro" pitchFamily="34" charset="-120"/>
              </a:rPr>
              <a:t>Penetration Testing</a:t>
            </a:r>
            <a:endParaRPr lang="en-US" dirty="0"/>
          </a:p>
        </p:txBody>
      </p:sp>
      <p:sp>
        <p:nvSpPr>
          <p:cNvPr id="14" name="Text 9"/>
          <p:cNvSpPr/>
          <p:nvPr/>
        </p:nvSpPr>
        <p:spPr>
          <a:xfrm>
            <a:off x="5147667" y="3549212"/>
            <a:ext cx="3459242" cy="1227534"/>
          </a:xfrm>
          <a:prstGeom prst="rect">
            <a:avLst/>
          </a:prstGeom>
          <a:noFill/>
          <a:ln/>
        </p:spPr>
        <p:txBody>
          <a:bodyPr wrap="square" lIns="0" tIns="0" rIns="0" bIns="0" rtlCol="0" anchor="t"/>
          <a:lstStyle/>
          <a:p>
            <a:pPr marL="0" indent="0">
              <a:lnSpc>
                <a:spcPts val="1900"/>
              </a:lnSpc>
              <a:buNone/>
            </a:pPr>
            <a:r>
              <a:rPr lang="en-US" sz="1600" kern="0" spc="-24" dirty="0">
                <a:solidFill>
                  <a:srgbClr val="272525"/>
                </a:solidFill>
                <a:latin typeface="Source Sans Pro" pitchFamily="34" charset="0"/>
                <a:ea typeface="Source Sans Pro" pitchFamily="34" charset="-122"/>
                <a:cs typeface="Source Sans Pro" pitchFamily="34" charset="-120"/>
              </a:rPr>
              <a:t>Security professionals simulate real-world attacks to identify vulnerabilities that may not be detected by automated scanning. This involves ethical hacking techniques to test the system's defenses and discover potential attack vectors.</a:t>
            </a:r>
            <a:endParaRPr lang="en-US" sz="1600" dirty="0"/>
          </a:p>
        </p:txBody>
      </p:sp>
      <p:sp>
        <p:nvSpPr>
          <p:cNvPr id="15" name="Shape 10"/>
          <p:cNvSpPr/>
          <p:nvPr/>
        </p:nvSpPr>
        <p:spPr>
          <a:xfrm>
            <a:off x="537210" y="5694530"/>
            <a:ext cx="345400" cy="345400"/>
          </a:xfrm>
          <a:prstGeom prst="roundRect">
            <a:avLst>
              <a:gd name="adj" fmla="val 18668"/>
            </a:avLst>
          </a:prstGeom>
          <a:solidFill>
            <a:srgbClr val="F0D4F7"/>
          </a:solidFill>
          <a:ln w="7620">
            <a:solidFill>
              <a:srgbClr val="D6BADD"/>
            </a:solidFill>
            <a:prstDash val="solid"/>
          </a:ln>
        </p:spPr>
      </p:sp>
      <p:sp>
        <p:nvSpPr>
          <p:cNvPr id="16" name="Text 11"/>
          <p:cNvSpPr/>
          <p:nvPr/>
        </p:nvSpPr>
        <p:spPr>
          <a:xfrm>
            <a:off x="655677" y="5758824"/>
            <a:ext cx="108347" cy="216694"/>
          </a:xfrm>
          <a:prstGeom prst="rect">
            <a:avLst/>
          </a:prstGeom>
          <a:noFill/>
          <a:ln/>
        </p:spPr>
        <p:txBody>
          <a:bodyPr wrap="none" lIns="0" tIns="0" rIns="0" bIns="0" rtlCol="0" anchor="t"/>
          <a:lstStyle/>
          <a:p>
            <a:pPr marL="0" indent="0" algn="ctr">
              <a:lnSpc>
                <a:spcPts val="1700"/>
              </a:lnSpc>
              <a:buNone/>
            </a:pPr>
            <a:r>
              <a:rPr lang="en-US" sz="1700" kern="0" spc="-34" dirty="0">
                <a:solidFill>
                  <a:srgbClr val="272525"/>
                </a:solidFill>
                <a:latin typeface="Source Serif Pro" pitchFamily="34" charset="0"/>
                <a:ea typeface="Source Serif Pro" pitchFamily="34" charset="-122"/>
                <a:cs typeface="Source Serif Pro" pitchFamily="34" charset="-120"/>
              </a:rPr>
              <a:t>3</a:t>
            </a:r>
            <a:endParaRPr lang="en-US" sz="1700" dirty="0"/>
          </a:p>
        </p:txBody>
      </p:sp>
      <p:sp>
        <p:nvSpPr>
          <p:cNvPr id="17" name="Text 12"/>
          <p:cNvSpPr/>
          <p:nvPr/>
        </p:nvSpPr>
        <p:spPr>
          <a:xfrm>
            <a:off x="1036082" y="5694530"/>
            <a:ext cx="1806059" cy="225743"/>
          </a:xfrm>
          <a:prstGeom prst="rect">
            <a:avLst/>
          </a:prstGeom>
          <a:noFill/>
          <a:ln/>
        </p:spPr>
        <p:txBody>
          <a:bodyPr wrap="none" lIns="0" tIns="0" rIns="0" bIns="0" rtlCol="0" anchor="t"/>
          <a:lstStyle/>
          <a:p>
            <a:pPr marL="0" indent="0">
              <a:lnSpc>
                <a:spcPts val="1750"/>
              </a:lnSpc>
              <a:buNone/>
            </a:pPr>
            <a:r>
              <a:rPr lang="en-US" kern="0" spc="-28" dirty="0">
                <a:solidFill>
                  <a:srgbClr val="272525"/>
                </a:solidFill>
                <a:latin typeface="Source Serif Pro" pitchFamily="34" charset="0"/>
                <a:ea typeface="Source Serif Pro" pitchFamily="34" charset="-122"/>
                <a:cs typeface="Source Serif Pro" pitchFamily="34" charset="-120"/>
              </a:rPr>
              <a:t>Log Analysis</a:t>
            </a:r>
            <a:endParaRPr lang="en-US" dirty="0"/>
          </a:p>
        </p:txBody>
      </p:sp>
      <p:sp>
        <p:nvSpPr>
          <p:cNvPr id="18" name="Text 13"/>
          <p:cNvSpPr/>
          <p:nvPr/>
        </p:nvSpPr>
        <p:spPr>
          <a:xfrm>
            <a:off x="1036082" y="6162916"/>
            <a:ext cx="3459242" cy="982028"/>
          </a:xfrm>
          <a:prstGeom prst="rect">
            <a:avLst/>
          </a:prstGeom>
          <a:noFill/>
          <a:ln/>
        </p:spPr>
        <p:txBody>
          <a:bodyPr wrap="square" lIns="0" tIns="0" rIns="0" bIns="0" rtlCol="0" anchor="t"/>
          <a:lstStyle/>
          <a:p>
            <a:pPr marL="0" indent="0">
              <a:lnSpc>
                <a:spcPts val="1900"/>
              </a:lnSpc>
              <a:buNone/>
            </a:pPr>
            <a:r>
              <a:rPr lang="en-US" sz="1600" kern="0" spc="-24" dirty="0">
                <a:solidFill>
                  <a:srgbClr val="272525"/>
                </a:solidFill>
                <a:latin typeface="Source Sans Pro" pitchFamily="34" charset="0"/>
                <a:ea typeface="Source Sans Pro" pitchFamily="34" charset="-122"/>
                <a:cs typeface="Source Sans Pro" pitchFamily="34" charset="-120"/>
              </a:rPr>
              <a:t>Examining system logs, network logs, and application logs can reveal suspicious activities, failed login attempts, and unusual patterns. This can help identify potential attack vectors and compromised systems.</a:t>
            </a:r>
            <a:endParaRPr lang="en-US" sz="1600" dirty="0"/>
          </a:p>
        </p:txBody>
      </p:sp>
      <p:sp>
        <p:nvSpPr>
          <p:cNvPr id="19" name="Shape 14"/>
          <p:cNvSpPr/>
          <p:nvPr/>
        </p:nvSpPr>
        <p:spPr>
          <a:xfrm>
            <a:off x="4648795" y="5694530"/>
            <a:ext cx="345400" cy="345400"/>
          </a:xfrm>
          <a:prstGeom prst="roundRect">
            <a:avLst>
              <a:gd name="adj" fmla="val 18668"/>
            </a:avLst>
          </a:prstGeom>
          <a:solidFill>
            <a:srgbClr val="F0D4F7"/>
          </a:solidFill>
          <a:ln w="7620">
            <a:solidFill>
              <a:srgbClr val="D6BADD"/>
            </a:solidFill>
            <a:prstDash val="solid"/>
          </a:ln>
        </p:spPr>
      </p:sp>
      <p:sp>
        <p:nvSpPr>
          <p:cNvPr id="20" name="Text 15"/>
          <p:cNvSpPr/>
          <p:nvPr/>
        </p:nvSpPr>
        <p:spPr>
          <a:xfrm>
            <a:off x="4767262" y="5758824"/>
            <a:ext cx="108347" cy="216694"/>
          </a:xfrm>
          <a:prstGeom prst="rect">
            <a:avLst/>
          </a:prstGeom>
          <a:noFill/>
          <a:ln/>
        </p:spPr>
        <p:txBody>
          <a:bodyPr wrap="none" lIns="0" tIns="0" rIns="0" bIns="0" rtlCol="0" anchor="t"/>
          <a:lstStyle/>
          <a:p>
            <a:pPr marL="0" indent="0" algn="ctr">
              <a:lnSpc>
                <a:spcPts val="1700"/>
              </a:lnSpc>
              <a:buNone/>
            </a:pPr>
            <a:r>
              <a:rPr lang="en-US" sz="1700" kern="0" spc="-34" dirty="0">
                <a:solidFill>
                  <a:srgbClr val="272525"/>
                </a:solidFill>
                <a:latin typeface="Source Serif Pro" pitchFamily="34" charset="0"/>
                <a:ea typeface="Source Serif Pro" pitchFamily="34" charset="-122"/>
                <a:cs typeface="Source Serif Pro" pitchFamily="34" charset="-120"/>
              </a:rPr>
              <a:t>4</a:t>
            </a:r>
            <a:endParaRPr lang="en-US" sz="1700" dirty="0"/>
          </a:p>
        </p:txBody>
      </p:sp>
      <p:sp>
        <p:nvSpPr>
          <p:cNvPr id="21" name="Text 16"/>
          <p:cNvSpPr/>
          <p:nvPr/>
        </p:nvSpPr>
        <p:spPr>
          <a:xfrm>
            <a:off x="5147667" y="5694530"/>
            <a:ext cx="1806059" cy="225743"/>
          </a:xfrm>
          <a:prstGeom prst="rect">
            <a:avLst/>
          </a:prstGeom>
          <a:noFill/>
          <a:ln/>
        </p:spPr>
        <p:txBody>
          <a:bodyPr wrap="none" lIns="0" tIns="0" rIns="0" bIns="0" rtlCol="0" anchor="t"/>
          <a:lstStyle/>
          <a:p>
            <a:pPr marL="0" indent="0">
              <a:lnSpc>
                <a:spcPts val="1750"/>
              </a:lnSpc>
              <a:buNone/>
            </a:pPr>
            <a:r>
              <a:rPr lang="en-US" kern="0" spc="-28" dirty="0">
                <a:solidFill>
                  <a:srgbClr val="272525"/>
                </a:solidFill>
                <a:latin typeface="Source Serif Pro" pitchFamily="34" charset="0"/>
                <a:ea typeface="Source Serif Pro" pitchFamily="34" charset="-122"/>
                <a:cs typeface="Source Serif Pro" pitchFamily="34" charset="-120"/>
              </a:rPr>
              <a:t>Threat Intelligence</a:t>
            </a:r>
            <a:endParaRPr lang="en-US" dirty="0"/>
          </a:p>
        </p:txBody>
      </p:sp>
      <p:sp>
        <p:nvSpPr>
          <p:cNvPr id="22" name="Text 17"/>
          <p:cNvSpPr/>
          <p:nvPr/>
        </p:nvSpPr>
        <p:spPr>
          <a:xfrm>
            <a:off x="5147667" y="6162916"/>
            <a:ext cx="3459242" cy="1227534"/>
          </a:xfrm>
          <a:prstGeom prst="rect">
            <a:avLst/>
          </a:prstGeom>
          <a:noFill/>
          <a:ln/>
        </p:spPr>
        <p:txBody>
          <a:bodyPr wrap="square" lIns="0" tIns="0" rIns="0" bIns="0" rtlCol="0" anchor="t"/>
          <a:lstStyle/>
          <a:p>
            <a:pPr marL="0" indent="0">
              <a:lnSpc>
                <a:spcPts val="1900"/>
              </a:lnSpc>
              <a:buNone/>
            </a:pPr>
            <a:r>
              <a:rPr lang="en-US" sz="1600" kern="0" spc="-24" dirty="0">
                <a:solidFill>
                  <a:srgbClr val="272525"/>
                </a:solidFill>
                <a:latin typeface="Source Sans Pro" pitchFamily="34" charset="0"/>
                <a:ea typeface="Source Sans Pro" pitchFamily="34" charset="-122"/>
                <a:cs typeface="Source Sans Pro" pitchFamily="34" charset="-120"/>
              </a:rPr>
              <a:t>Gathering intelligence about known threats, attackers, and attack vectors is crucial. This information helps organizations stay ahead of emerging threats and proactively secure their systems against known vulnerabilities.</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00223" y="1948458"/>
            <a:ext cx="4973836" cy="4332684"/>
          </a:xfrm>
          <a:prstGeom prst="rect">
            <a:avLst/>
          </a:prstGeom>
        </p:spPr>
      </p:pic>
      <p:sp>
        <p:nvSpPr>
          <p:cNvPr id="6" name="Text 1"/>
          <p:cNvSpPr/>
          <p:nvPr/>
        </p:nvSpPr>
        <p:spPr>
          <a:xfrm>
            <a:off x="717471" y="1050369"/>
            <a:ext cx="7709059" cy="1809155"/>
          </a:xfrm>
          <a:prstGeom prst="rect">
            <a:avLst/>
          </a:prstGeom>
          <a:noFill/>
          <a:ln/>
        </p:spPr>
        <p:txBody>
          <a:bodyPr wrap="square" lIns="0" tIns="0" rIns="0" bIns="0" rtlCol="0" anchor="t"/>
          <a:lstStyle/>
          <a:p>
            <a:pPr marL="0" indent="0">
              <a:lnSpc>
                <a:spcPts val="4700"/>
              </a:lnSpc>
              <a:buNone/>
            </a:pPr>
            <a:r>
              <a:rPr lang="en-US" sz="3750" kern="0" spc="-76" dirty="0">
                <a:solidFill>
                  <a:srgbClr val="000000"/>
                </a:solidFill>
                <a:latin typeface="Source Serif Pro" pitchFamily="34" charset="0"/>
                <a:ea typeface="Source Serif Pro" pitchFamily="34" charset="-122"/>
                <a:cs typeface="Source Serif Pro" pitchFamily="34" charset="-120"/>
              </a:rPr>
              <a:t>Penetration Testing and Vulnerability Assessment Methodologies</a:t>
            </a:r>
            <a:endParaRPr lang="en-US" sz="3750" dirty="0"/>
          </a:p>
        </p:txBody>
      </p:sp>
      <p:sp>
        <p:nvSpPr>
          <p:cNvPr id="7" name="Shape 2"/>
          <p:cNvSpPr/>
          <p:nvPr/>
        </p:nvSpPr>
        <p:spPr>
          <a:xfrm>
            <a:off x="717471" y="3166943"/>
            <a:ext cx="7709059" cy="4012287"/>
          </a:xfrm>
          <a:prstGeom prst="roundRect">
            <a:avLst>
              <a:gd name="adj" fmla="val 2146"/>
            </a:avLst>
          </a:prstGeom>
          <a:noFill/>
          <a:ln w="7620">
            <a:solidFill>
              <a:srgbClr val="000000">
                <a:alpha val="8000"/>
              </a:srgbClr>
            </a:solidFill>
            <a:prstDash val="solid"/>
          </a:ln>
        </p:spPr>
      </p:sp>
      <p:sp>
        <p:nvSpPr>
          <p:cNvPr id="8" name="Shape 3"/>
          <p:cNvSpPr/>
          <p:nvPr/>
        </p:nvSpPr>
        <p:spPr>
          <a:xfrm>
            <a:off x="725091" y="3174563"/>
            <a:ext cx="7693819" cy="589240"/>
          </a:xfrm>
          <a:prstGeom prst="rect">
            <a:avLst/>
          </a:prstGeom>
          <a:solidFill>
            <a:srgbClr val="FFFFFF">
              <a:alpha val="4000"/>
            </a:srgbClr>
          </a:solidFill>
          <a:ln/>
        </p:spPr>
      </p:sp>
      <p:sp>
        <p:nvSpPr>
          <p:cNvPr id="9" name="Text 4"/>
          <p:cNvSpPr/>
          <p:nvPr/>
        </p:nvSpPr>
        <p:spPr>
          <a:xfrm>
            <a:off x="929997" y="3305175"/>
            <a:ext cx="3433286" cy="328017"/>
          </a:xfrm>
          <a:prstGeom prst="rect">
            <a:avLst/>
          </a:prstGeom>
          <a:noFill/>
          <a:ln/>
        </p:spPr>
        <p:txBody>
          <a:bodyPr wrap="non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Method</a:t>
            </a:r>
            <a:endParaRPr lang="en-US" sz="1600" dirty="0"/>
          </a:p>
        </p:txBody>
      </p:sp>
      <p:sp>
        <p:nvSpPr>
          <p:cNvPr id="10" name="Text 5"/>
          <p:cNvSpPr/>
          <p:nvPr/>
        </p:nvSpPr>
        <p:spPr>
          <a:xfrm>
            <a:off x="4780717" y="3305175"/>
            <a:ext cx="3433286" cy="328017"/>
          </a:xfrm>
          <a:prstGeom prst="rect">
            <a:avLst/>
          </a:prstGeom>
          <a:noFill/>
          <a:ln/>
        </p:spPr>
        <p:txBody>
          <a:bodyPr wrap="non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Description</a:t>
            </a:r>
            <a:endParaRPr lang="en-US" sz="1600" dirty="0"/>
          </a:p>
        </p:txBody>
      </p:sp>
      <p:sp>
        <p:nvSpPr>
          <p:cNvPr id="11" name="Shape 6"/>
          <p:cNvSpPr/>
          <p:nvPr/>
        </p:nvSpPr>
        <p:spPr>
          <a:xfrm>
            <a:off x="725091" y="3763804"/>
            <a:ext cx="7693819" cy="917258"/>
          </a:xfrm>
          <a:prstGeom prst="rect">
            <a:avLst/>
          </a:prstGeom>
          <a:solidFill>
            <a:srgbClr val="000000">
              <a:alpha val="4000"/>
            </a:srgbClr>
          </a:solidFill>
          <a:ln/>
        </p:spPr>
      </p:sp>
      <p:sp>
        <p:nvSpPr>
          <p:cNvPr id="12" name="Text 7"/>
          <p:cNvSpPr/>
          <p:nvPr/>
        </p:nvSpPr>
        <p:spPr>
          <a:xfrm>
            <a:off x="929997" y="3894415"/>
            <a:ext cx="3433286" cy="328017"/>
          </a:xfrm>
          <a:prstGeom prst="rect">
            <a:avLst/>
          </a:prstGeom>
          <a:noFill/>
          <a:ln/>
        </p:spPr>
        <p:txBody>
          <a:bodyPr wrap="non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Black Box Testing</a:t>
            </a:r>
            <a:endParaRPr lang="en-US" sz="1600" dirty="0"/>
          </a:p>
        </p:txBody>
      </p:sp>
      <p:sp>
        <p:nvSpPr>
          <p:cNvPr id="13" name="Text 8"/>
          <p:cNvSpPr/>
          <p:nvPr/>
        </p:nvSpPr>
        <p:spPr>
          <a:xfrm>
            <a:off x="4780717" y="3894415"/>
            <a:ext cx="3433286" cy="656034"/>
          </a:xfrm>
          <a:prstGeom prst="rect">
            <a:avLst/>
          </a:prstGeom>
          <a:noFill/>
          <a:ln/>
        </p:spPr>
        <p:txBody>
          <a:bodyPr wrap="squar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The tester has no prior knowledge of the system or its security measures.</a:t>
            </a:r>
            <a:endParaRPr lang="en-US" sz="1600" dirty="0"/>
          </a:p>
        </p:txBody>
      </p:sp>
      <p:sp>
        <p:nvSpPr>
          <p:cNvPr id="14" name="Shape 9"/>
          <p:cNvSpPr/>
          <p:nvPr/>
        </p:nvSpPr>
        <p:spPr>
          <a:xfrm>
            <a:off x="725091" y="4681061"/>
            <a:ext cx="7693819" cy="1245275"/>
          </a:xfrm>
          <a:prstGeom prst="rect">
            <a:avLst/>
          </a:prstGeom>
          <a:solidFill>
            <a:srgbClr val="FFFFFF">
              <a:alpha val="4000"/>
            </a:srgbClr>
          </a:solidFill>
          <a:ln/>
        </p:spPr>
      </p:sp>
      <p:sp>
        <p:nvSpPr>
          <p:cNvPr id="15" name="Text 10"/>
          <p:cNvSpPr/>
          <p:nvPr/>
        </p:nvSpPr>
        <p:spPr>
          <a:xfrm>
            <a:off x="929997" y="4811673"/>
            <a:ext cx="3433286" cy="328017"/>
          </a:xfrm>
          <a:prstGeom prst="rect">
            <a:avLst/>
          </a:prstGeom>
          <a:noFill/>
          <a:ln/>
        </p:spPr>
        <p:txBody>
          <a:bodyPr wrap="non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White Box Testing</a:t>
            </a:r>
            <a:endParaRPr lang="en-US" sz="1600" dirty="0"/>
          </a:p>
        </p:txBody>
      </p:sp>
      <p:sp>
        <p:nvSpPr>
          <p:cNvPr id="16" name="Text 11"/>
          <p:cNvSpPr/>
          <p:nvPr/>
        </p:nvSpPr>
        <p:spPr>
          <a:xfrm>
            <a:off x="4780717" y="4811673"/>
            <a:ext cx="3433286" cy="984052"/>
          </a:xfrm>
          <a:prstGeom prst="rect">
            <a:avLst/>
          </a:prstGeom>
          <a:noFill/>
          <a:ln/>
        </p:spPr>
        <p:txBody>
          <a:bodyPr wrap="squar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The tester has full access to the system's source code, documentation, and configuration details.</a:t>
            </a:r>
            <a:endParaRPr lang="en-US" sz="1600" dirty="0"/>
          </a:p>
        </p:txBody>
      </p:sp>
      <p:sp>
        <p:nvSpPr>
          <p:cNvPr id="17" name="Shape 12"/>
          <p:cNvSpPr/>
          <p:nvPr/>
        </p:nvSpPr>
        <p:spPr>
          <a:xfrm>
            <a:off x="725091" y="5926336"/>
            <a:ext cx="7693819" cy="1245275"/>
          </a:xfrm>
          <a:prstGeom prst="rect">
            <a:avLst/>
          </a:prstGeom>
          <a:solidFill>
            <a:srgbClr val="000000">
              <a:alpha val="4000"/>
            </a:srgbClr>
          </a:solidFill>
          <a:ln/>
        </p:spPr>
      </p:sp>
      <p:sp>
        <p:nvSpPr>
          <p:cNvPr id="18" name="Text 13"/>
          <p:cNvSpPr/>
          <p:nvPr/>
        </p:nvSpPr>
        <p:spPr>
          <a:xfrm>
            <a:off x="929997" y="6056948"/>
            <a:ext cx="3433286" cy="328017"/>
          </a:xfrm>
          <a:prstGeom prst="rect">
            <a:avLst/>
          </a:prstGeom>
          <a:noFill/>
          <a:ln/>
        </p:spPr>
        <p:txBody>
          <a:bodyPr wrap="non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Gray Box Testing</a:t>
            </a:r>
            <a:endParaRPr lang="en-US" sz="1600" dirty="0"/>
          </a:p>
        </p:txBody>
      </p:sp>
      <p:sp>
        <p:nvSpPr>
          <p:cNvPr id="19" name="Text 14"/>
          <p:cNvSpPr/>
          <p:nvPr/>
        </p:nvSpPr>
        <p:spPr>
          <a:xfrm>
            <a:off x="4780717" y="6056948"/>
            <a:ext cx="3433286" cy="984052"/>
          </a:xfrm>
          <a:prstGeom prst="rect">
            <a:avLst/>
          </a:prstGeom>
          <a:noFill/>
          <a:ln/>
        </p:spPr>
        <p:txBody>
          <a:bodyPr wrap="squar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The tester has limited knowledge of the system, typically including access to some documentation or user accounts.</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353193" y="2425422"/>
            <a:ext cx="5067895" cy="3378637"/>
          </a:xfrm>
          <a:prstGeom prst="rect">
            <a:avLst/>
          </a:prstGeom>
        </p:spPr>
      </p:pic>
      <p:sp>
        <p:nvSpPr>
          <p:cNvPr id="6" name="Text 1"/>
          <p:cNvSpPr/>
          <p:nvPr/>
        </p:nvSpPr>
        <p:spPr>
          <a:xfrm>
            <a:off x="586026" y="1375886"/>
            <a:ext cx="7971949" cy="984885"/>
          </a:xfrm>
          <a:prstGeom prst="rect">
            <a:avLst/>
          </a:prstGeom>
          <a:noFill/>
          <a:ln/>
        </p:spPr>
        <p:txBody>
          <a:bodyPr wrap="square" lIns="0" tIns="0" rIns="0" bIns="0" rtlCol="0" anchor="t"/>
          <a:lstStyle/>
          <a:p>
            <a:pPr marL="0" indent="0">
              <a:lnSpc>
                <a:spcPts val="3850"/>
              </a:lnSpc>
              <a:buNone/>
            </a:pPr>
            <a:r>
              <a:rPr lang="en-US" sz="3100" kern="0" spc="-62" dirty="0">
                <a:solidFill>
                  <a:srgbClr val="000000"/>
                </a:solidFill>
                <a:latin typeface="Source Serif Pro" pitchFamily="34" charset="0"/>
                <a:ea typeface="Source Serif Pro" pitchFamily="34" charset="-122"/>
                <a:cs typeface="Source Serif Pro" pitchFamily="34" charset="-120"/>
              </a:rPr>
              <a:t>Mitigating Attacks by Reducing Attack Surface and Securing Attack Vectors</a:t>
            </a:r>
            <a:endParaRPr lang="en-US" sz="3100" dirty="0"/>
          </a:p>
        </p:txBody>
      </p:sp>
      <p:pic>
        <p:nvPicPr>
          <p:cNvPr id="7" name="Image 3" descr="preencoded.png"/>
          <p:cNvPicPr>
            <a:picLocks noChangeAspect="1"/>
          </p:cNvPicPr>
          <p:nvPr/>
        </p:nvPicPr>
        <p:blipFill>
          <a:blip r:embed="rId6"/>
          <a:stretch>
            <a:fillRect/>
          </a:stretch>
        </p:blipFill>
        <p:spPr>
          <a:xfrm>
            <a:off x="586026" y="2611874"/>
            <a:ext cx="418505" cy="418505"/>
          </a:xfrm>
          <a:prstGeom prst="rect">
            <a:avLst/>
          </a:prstGeom>
        </p:spPr>
      </p:pic>
      <p:sp>
        <p:nvSpPr>
          <p:cNvPr id="8" name="Text 2"/>
          <p:cNvSpPr/>
          <p:nvPr/>
        </p:nvSpPr>
        <p:spPr>
          <a:xfrm>
            <a:off x="586026" y="3197781"/>
            <a:ext cx="1969889" cy="246221"/>
          </a:xfrm>
          <a:prstGeom prst="rect">
            <a:avLst/>
          </a:prstGeom>
          <a:noFill/>
          <a:ln/>
        </p:spPr>
        <p:txBody>
          <a:bodyPr wrap="none" lIns="0" tIns="0" rIns="0" bIns="0" rtlCol="0" anchor="t"/>
          <a:lstStyle/>
          <a:p>
            <a:pPr marL="0" indent="0" algn="l">
              <a:lnSpc>
                <a:spcPts val="1900"/>
              </a:lnSpc>
              <a:buNone/>
            </a:pPr>
            <a:r>
              <a:rPr lang="en-US" sz="1550" kern="0" spc="-31" dirty="0">
                <a:solidFill>
                  <a:srgbClr val="272525"/>
                </a:solidFill>
                <a:latin typeface="Source Serif Pro" pitchFamily="34" charset="0"/>
                <a:ea typeface="Source Serif Pro" pitchFamily="34" charset="-122"/>
                <a:cs typeface="Source Serif Pro" pitchFamily="34" charset="-120"/>
              </a:rPr>
              <a:t>Patch Management</a:t>
            </a:r>
            <a:endParaRPr lang="en-US" sz="1550" dirty="0"/>
          </a:p>
        </p:txBody>
      </p:sp>
      <p:sp>
        <p:nvSpPr>
          <p:cNvPr id="9" name="Text 3"/>
          <p:cNvSpPr/>
          <p:nvPr/>
        </p:nvSpPr>
        <p:spPr>
          <a:xfrm>
            <a:off x="586026" y="3544372"/>
            <a:ext cx="3860363" cy="1071086"/>
          </a:xfrm>
          <a:prstGeom prst="rect">
            <a:avLst/>
          </a:prstGeom>
          <a:noFill/>
          <a:ln/>
        </p:spPr>
        <p:txBody>
          <a:bodyPr wrap="square" lIns="0" tIns="0" rIns="0" bIns="0" rtlCol="0" anchor="t"/>
          <a:lstStyle/>
          <a:p>
            <a:pPr marL="0" indent="0" algn="l">
              <a:lnSpc>
                <a:spcPts val="2100"/>
              </a:lnSpc>
              <a:buNone/>
            </a:pPr>
            <a:r>
              <a:rPr lang="en-US" sz="1600" kern="0" spc="-26" dirty="0">
                <a:solidFill>
                  <a:srgbClr val="272525"/>
                </a:solidFill>
                <a:latin typeface="Source Sans Pro" pitchFamily="34" charset="0"/>
                <a:ea typeface="Source Sans Pro" pitchFamily="34" charset="-122"/>
                <a:cs typeface="Source Sans Pro" pitchFamily="34" charset="-120"/>
              </a:rPr>
              <a:t>Regularly updating software and operating systems with security patches is crucial. Patches address known vulnerabilities, reducing the attack surface and preventing attackers from exploiting them.</a:t>
            </a:r>
            <a:endParaRPr lang="en-US" sz="1600" dirty="0"/>
          </a:p>
        </p:txBody>
      </p:sp>
      <p:pic>
        <p:nvPicPr>
          <p:cNvPr id="10" name="Image 4" descr="preencoded.png"/>
          <p:cNvPicPr>
            <a:picLocks noChangeAspect="1"/>
          </p:cNvPicPr>
          <p:nvPr/>
        </p:nvPicPr>
        <p:blipFill>
          <a:blip r:embed="rId7"/>
          <a:stretch>
            <a:fillRect/>
          </a:stretch>
        </p:blipFill>
        <p:spPr>
          <a:xfrm>
            <a:off x="4697492" y="2611874"/>
            <a:ext cx="418505" cy="418505"/>
          </a:xfrm>
          <a:prstGeom prst="rect">
            <a:avLst/>
          </a:prstGeom>
        </p:spPr>
      </p:pic>
      <p:sp>
        <p:nvSpPr>
          <p:cNvPr id="11" name="Text 4"/>
          <p:cNvSpPr/>
          <p:nvPr/>
        </p:nvSpPr>
        <p:spPr>
          <a:xfrm>
            <a:off x="4697492" y="3197781"/>
            <a:ext cx="1969889" cy="246221"/>
          </a:xfrm>
          <a:prstGeom prst="rect">
            <a:avLst/>
          </a:prstGeom>
          <a:noFill/>
          <a:ln/>
        </p:spPr>
        <p:txBody>
          <a:bodyPr wrap="none" lIns="0" tIns="0" rIns="0" bIns="0" rtlCol="0" anchor="t"/>
          <a:lstStyle/>
          <a:p>
            <a:pPr marL="0" indent="0" algn="l">
              <a:lnSpc>
                <a:spcPts val="1900"/>
              </a:lnSpc>
              <a:buNone/>
            </a:pPr>
            <a:r>
              <a:rPr lang="en-US" sz="1550" kern="0" spc="-31" dirty="0">
                <a:solidFill>
                  <a:srgbClr val="272525"/>
                </a:solidFill>
                <a:latin typeface="Source Serif Pro" pitchFamily="34" charset="0"/>
                <a:ea typeface="Source Serif Pro" pitchFamily="34" charset="-122"/>
                <a:cs typeface="Source Serif Pro" pitchFamily="34" charset="-120"/>
              </a:rPr>
              <a:t>Network Segmentation</a:t>
            </a:r>
            <a:endParaRPr lang="en-US" sz="1550" dirty="0"/>
          </a:p>
        </p:txBody>
      </p:sp>
      <p:sp>
        <p:nvSpPr>
          <p:cNvPr id="12" name="Text 5"/>
          <p:cNvSpPr/>
          <p:nvPr/>
        </p:nvSpPr>
        <p:spPr>
          <a:xfrm>
            <a:off x="4697492" y="3544372"/>
            <a:ext cx="3860483" cy="1071086"/>
          </a:xfrm>
          <a:prstGeom prst="rect">
            <a:avLst/>
          </a:prstGeom>
          <a:noFill/>
          <a:ln/>
        </p:spPr>
        <p:txBody>
          <a:bodyPr wrap="square" lIns="0" tIns="0" rIns="0" bIns="0" rtlCol="0" anchor="t"/>
          <a:lstStyle/>
          <a:p>
            <a:pPr marL="0" indent="0" algn="l">
              <a:lnSpc>
                <a:spcPts val="2100"/>
              </a:lnSpc>
              <a:buNone/>
            </a:pPr>
            <a:r>
              <a:rPr lang="en-US" sz="1600" kern="0" spc="-26" dirty="0">
                <a:solidFill>
                  <a:srgbClr val="272525"/>
                </a:solidFill>
                <a:latin typeface="Source Sans Pro" pitchFamily="34" charset="0"/>
                <a:ea typeface="Source Sans Pro" pitchFamily="34" charset="-122"/>
                <a:cs typeface="Source Sans Pro" pitchFamily="34" charset="-120"/>
              </a:rPr>
              <a:t>Dividing a network into smaller, isolated segments limits the impact of a successful attack. If an attacker compromises one segment, they cannot easily access other parts of the network.</a:t>
            </a:r>
            <a:endParaRPr lang="en-US" sz="1600" dirty="0"/>
          </a:p>
        </p:txBody>
      </p:sp>
      <p:pic>
        <p:nvPicPr>
          <p:cNvPr id="13" name="Image 5" descr="preencoded.png"/>
          <p:cNvPicPr>
            <a:picLocks noChangeAspect="1"/>
          </p:cNvPicPr>
          <p:nvPr/>
        </p:nvPicPr>
        <p:blipFill>
          <a:blip r:embed="rId8"/>
          <a:stretch>
            <a:fillRect/>
          </a:stretch>
        </p:blipFill>
        <p:spPr>
          <a:xfrm>
            <a:off x="586026" y="5117783"/>
            <a:ext cx="418505" cy="418505"/>
          </a:xfrm>
          <a:prstGeom prst="rect">
            <a:avLst/>
          </a:prstGeom>
        </p:spPr>
      </p:pic>
      <p:sp>
        <p:nvSpPr>
          <p:cNvPr id="14" name="Text 6"/>
          <p:cNvSpPr/>
          <p:nvPr/>
        </p:nvSpPr>
        <p:spPr>
          <a:xfrm>
            <a:off x="586026" y="5703689"/>
            <a:ext cx="2286953" cy="246221"/>
          </a:xfrm>
          <a:prstGeom prst="rect">
            <a:avLst/>
          </a:prstGeom>
          <a:noFill/>
          <a:ln/>
        </p:spPr>
        <p:txBody>
          <a:bodyPr wrap="none" lIns="0" tIns="0" rIns="0" bIns="0" rtlCol="0" anchor="t"/>
          <a:lstStyle/>
          <a:p>
            <a:pPr marL="0" indent="0" algn="l">
              <a:lnSpc>
                <a:spcPts val="1900"/>
              </a:lnSpc>
              <a:buNone/>
            </a:pPr>
            <a:r>
              <a:rPr lang="en-US" sz="1550" kern="0" spc="-31" dirty="0">
                <a:solidFill>
                  <a:srgbClr val="272525"/>
                </a:solidFill>
                <a:latin typeface="Source Serif Pro" pitchFamily="34" charset="0"/>
                <a:ea typeface="Source Serif Pro" pitchFamily="34" charset="-122"/>
                <a:cs typeface="Source Serif Pro" pitchFamily="34" charset="-120"/>
              </a:rPr>
              <a:t>Principle of Least Privilege</a:t>
            </a:r>
            <a:endParaRPr lang="en-US" sz="1550" dirty="0"/>
          </a:p>
        </p:txBody>
      </p:sp>
      <p:sp>
        <p:nvSpPr>
          <p:cNvPr id="15" name="Text 7"/>
          <p:cNvSpPr/>
          <p:nvPr/>
        </p:nvSpPr>
        <p:spPr>
          <a:xfrm>
            <a:off x="586026" y="6050280"/>
            <a:ext cx="3860363" cy="803315"/>
          </a:xfrm>
          <a:prstGeom prst="rect">
            <a:avLst/>
          </a:prstGeom>
          <a:noFill/>
          <a:ln/>
        </p:spPr>
        <p:txBody>
          <a:bodyPr wrap="square" lIns="0" tIns="0" rIns="0" bIns="0" rtlCol="0" anchor="t"/>
          <a:lstStyle/>
          <a:p>
            <a:pPr marL="0" indent="0" algn="l">
              <a:lnSpc>
                <a:spcPts val="2100"/>
              </a:lnSpc>
              <a:buNone/>
            </a:pPr>
            <a:r>
              <a:rPr lang="en-US" sz="1600" kern="0" spc="-26" dirty="0">
                <a:solidFill>
                  <a:srgbClr val="272525"/>
                </a:solidFill>
                <a:latin typeface="Source Sans Pro" pitchFamily="34" charset="0"/>
                <a:ea typeface="Source Sans Pro" pitchFamily="34" charset="-122"/>
                <a:cs typeface="Source Sans Pro" pitchFamily="34" charset="-120"/>
              </a:rPr>
              <a:t>Users and applications should only have access to the resources they need to perform their tasks. This reduces the potential for unauthorized access and data breaches.</a:t>
            </a:r>
            <a:endParaRPr lang="en-US" sz="1600" dirty="0"/>
          </a:p>
        </p:txBody>
      </p:sp>
      <p:pic>
        <p:nvPicPr>
          <p:cNvPr id="16" name="Image 6" descr="preencoded.png"/>
          <p:cNvPicPr>
            <a:picLocks noChangeAspect="1"/>
          </p:cNvPicPr>
          <p:nvPr/>
        </p:nvPicPr>
        <p:blipFill>
          <a:blip r:embed="rId9"/>
          <a:stretch>
            <a:fillRect/>
          </a:stretch>
        </p:blipFill>
        <p:spPr>
          <a:xfrm>
            <a:off x="4697492" y="5117783"/>
            <a:ext cx="418505" cy="418505"/>
          </a:xfrm>
          <a:prstGeom prst="rect">
            <a:avLst/>
          </a:prstGeom>
        </p:spPr>
      </p:pic>
      <p:sp>
        <p:nvSpPr>
          <p:cNvPr id="17" name="Text 8"/>
          <p:cNvSpPr/>
          <p:nvPr/>
        </p:nvSpPr>
        <p:spPr>
          <a:xfrm>
            <a:off x="4697492" y="5703689"/>
            <a:ext cx="2947511" cy="246221"/>
          </a:xfrm>
          <a:prstGeom prst="rect">
            <a:avLst/>
          </a:prstGeom>
          <a:noFill/>
          <a:ln/>
        </p:spPr>
        <p:txBody>
          <a:bodyPr wrap="none" lIns="0" tIns="0" rIns="0" bIns="0" rtlCol="0" anchor="t"/>
          <a:lstStyle/>
          <a:p>
            <a:pPr marL="0" indent="0" algn="l">
              <a:lnSpc>
                <a:spcPts val="1900"/>
              </a:lnSpc>
              <a:buNone/>
            </a:pPr>
            <a:r>
              <a:rPr lang="en-US" sz="1550" kern="0" spc="-31" dirty="0">
                <a:solidFill>
                  <a:srgbClr val="272525"/>
                </a:solidFill>
                <a:latin typeface="Source Serif Pro" pitchFamily="34" charset="0"/>
                <a:ea typeface="Source Serif Pro" pitchFamily="34" charset="-122"/>
                <a:cs typeface="Source Serif Pro" pitchFamily="34" charset="-120"/>
              </a:rPr>
              <a:t>Multi-Factor Authentication (MFA)</a:t>
            </a:r>
            <a:endParaRPr lang="en-US" sz="1550" dirty="0"/>
          </a:p>
        </p:txBody>
      </p:sp>
      <p:sp>
        <p:nvSpPr>
          <p:cNvPr id="18" name="Text 9"/>
          <p:cNvSpPr/>
          <p:nvPr/>
        </p:nvSpPr>
        <p:spPr>
          <a:xfrm>
            <a:off x="4697492" y="6050280"/>
            <a:ext cx="3860483" cy="803315"/>
          </a:xfrm>
          <a:prstGeom prst="rect">
            <a:avLst/>
          </a:prstGeom>
          <a:noFill/>
          <a:ln/>
        </p:spPr>
        <p:txBody>
          <a:bodyPr wrap="square" lIns="0" tIns="0" rIns="0" bIns="0" rtlCol="0" anchor="t"/>
          <a:lstStyle/>
          <a:p>
            <a:pPr marL="0" indent="0" algn="l">
              <a:lnSpc>
                <a:spcPts val="2100"/>
              </a:lnSpc>
              <a:buNone/>
            </a:pPr>
            <a:r>
              <a:rPr lang="en-US" sz="1600" kern="0" spc="-26" dirty="0">
                <a:solidFill>
                  <a:srgbClr val="272525"/>
                </a:solidFill>
                <a:latin typeface="Source Sans Pro" pitchFamily="34" charset="0"/>
                <a:ea typeface="Source Sans Pro" pitchFamily="34" charset="-122"/>
                <a:cs typeface="Source Sans Pro" pitchFamily="34" charset="-120"/>
              </a:rPr>
              <a:t>Requiring multiple forms of authentication, such as a password and a one-time code, makes it harder for attackers to gain unauthorized access to accounts.</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1044773" y="611862"/>
            <a:ext cx="12540734" cy="1185148"/>
          </a:xfrm>
          <a:prstGeom prst="rect">
            <a:avLst/>
          </a:prstGeom>
          <a:noFill/>
          <a:ln/>
        </p:spPr>
        <p:txBody>
          <a:bodyPr wrap="square" lIns="0" tIns="0" rIns="0" bIns="0" rtlCol="0" anchor="t"/>
          <a:lstStyle/>
          <a:p>
            <a:pPr marL="0" indent="0">
              <a:lnSpc>
                <a:spcPts val="4650"/>
              </a:lnSpc>
              <a:buNone/>
            </a:pPr>
            <a:r>
              <a:rPr lang="en-US" sz="3700" kern="0" spc="-75" dirty="0">
                <a:solidFill>
                  <a:srgbClr val="000000"/>
                </a:solidFill>
                <a:latin typeface="Source Serif Pro" pitchFamily="34" charset="0"/>
                <a:ea typeface="Source Serif Pro" pitchFamily="34" charset="-122"/>
                <a:cs typeface="Source Serif Pro" pitchFamily="34" charset="-120"/>
              </a:rPr>
              <a:t>Implementing Robust Security Controls and Monitoring Mechanisms</a:t>
            </a:r>
            <a:endParaRPr lang="en-US" sz="3700" dirty="0"/>
          </a:p>
        </p:txBody>
      </p:sp>
      <p:pic>
        <p:nvPicPr>
          <p:cNvPr id="5" name="Image 1" descr="preencoded.png"/>
          <p:cNvPicPr>
            <a:picLocks noChangeAspect="1"/>
          </p:cNvPicPr>
          <p:nvPr/>
        </p:nvPicPr>
        <p:blipFill>
          <a:blip r:embed="rId4"/>
          <a:stretch>
            <a:fillRect/>
          </a:stretch>
        </p:blipFill>
        <p:spPr>
          <a:xfrm>
            <a:off x="1044773" y="2199918"/>
            <a:ext cx="6119217" cy="3781901"/>
          </a:xfrm>
          <a:prstGeom prst="rect">
            <a:avLst/>
          </a:prstGeom>
        </p:spPr>
      </p:pic>
      <p:sp>
        <p:nvSpPr>
          <p:cNvPr id="6" name="Text 2"/>
          <p:cNvSpPr/>
          <p:nvPr/>
        </p:nvSpPr>
        <p:spPr>
          <a:xfrm>
            <a:off x="1044773" y="6233636"/>
            <a:ext cx="3476625" cy="296228"/>
          </a:xfrm>
          <a:prstGeom prst="rect">
            <a:avLst/>
          </a:prstGeom>
          <a:noFill/>
          <a:ln/>
        </p:spPr>
        <p:txBody>
          <a:bodyPr wrap="none" lIns="0" tIns="0" rIns="0" bIns="0" rtlCol="0" anchor="t"/>
          <a:lstStyle/>
          <a:p>
            <a:pPr marL="0" indent="0" algn="l">
              <a:lnSpc>
                <a:spcPts val="2300"/>
              </a:lnSpc>
              <a:buNone/>
            </a:pPr>
            <a:r>
              <a:rPr lang="en-US" sz="1850" kern="0" spc="-37" dirty="0">
                <a:solidFill>
                  <a:srgbClr val="272525"/>
                </a:solidFill>
                <a:latin typeface="Source Serif Pro" pitchFamily="34" charset="0"/>
                <a:ea typeface="Source Serif Pro" pitchFamily="34" charset="-122"/>
                <a:cs typeface="Source Serif Pro" pitchFamily="34" charset="-120"/>
              </a:rPr>
              <a:t>Intrusion Detection Systems (IDS)</a:t>
            </a:r>
            <a:endParaRPr lang="en-US" sz="1850" dirty="0"/>
          </a:p>
        </p:txBody>
      </p:sp>
      <p:sp>
        <p:nvSpPr>
          <p:cNvPr id="7" name="Text 3"/>
          <p:cNvSpPr/>
          <p:nvPr/>
        </p:nvSpPr>
        <p:spPr>
          <a:xfrm>
            <a:off x="1044773" y="6650712"/>
            <a:ext cx="6119217" cy="966907"/>
          </a:xfrm>
          <a:prstGeom prst="rect">
            <a:avLst/>
          </a:prstGeom>
          <a:noFill/>
          <a:ln/>
        </p:spPr>
        <p:txBody>
          <a:bodyPr wrap="square" lIns="0" tIns="0" rIns="0" bIns="0" rtlCol="0" anchor="t"/>
          <a:lstStyle/>
          <a:p>
            <a:pPr marL="0" indent="0" algn="l">
              <a:lnSpc>
                <a:spcPts val="2500"/>
              </a:lnSpc>
              <a:buNone/>
            </a:pPr>
            <a:r>
              <a:rPr lang="en-US" sz="1550" kern="0" spc="-32" dirty="0">
                <a:solidFill>
                  <a:srgbClr val="272525"/>
                </a:solidFill>
                <a:latin typeface="Source Sans Pro" pitchFamily="34" charset="0"/>
                <a:ea typeface="Source Sans Pro" pitchFamily="34" charset="-122"/>
                <a:cs typeface="Source Sans Pro" pitchFamily="34" charset="-120"/>
              </a:rPr>
              <a:t>IDSs monitor network traffic for suspicious activity and alert administrators to potential attacks. They can identify and block malicious traffic, protecting systems from known threats.</a:t>
            </a:r>
            <a:endParaRPr lang="en-US" sz="1550" dirty="0"/>
          </a:p>
        </p:txBody>
      </p:sp>
      <p:pic>
        <p:nvPicPr>
          <p:cNvPr id="8" name="Image 2" descr="preencoded.png"/>
          <p:cNvPicPr>
            <a:picLocks noChangeAspect="1"/>
          </p:cNvPicPr>
          <p:nvPr/>
        </p:nvPicPr>
        <p:blipFill>
          <a:blip r:embed="rId5"/>
          <a:stretch>
            <a:fillRect/>
          </a:stretch>
        </p:blipFill>
        <p:spPr>
          <a:xfrm>
            <a:off x="7466171" y="2199918"/>
            <a:ext cx="6119336" cy="3782020"/>
          </a:xfrm>
          <a:prstGeom prst="rect">
            <a:avLst/>
          </a:prstGeom>
        </p:spPr>
      </p:pic>
      <p:sp>
        <p:nvSpPr>
          <p:cNvPr id="9" name="Text 4"/>
          <p:cNvSpPr/>
          <p:nvPr/>
        </p:nvSpPr>
        <p:spPr>
          <a:xfrm>
            <a:off x="7466171" y="6233755"/>
            <a:ext cx="5386388" cy="296228"/>
          </a:xfrm>
          <a:prstGeom prst="rect">
            <a:avLst/>
          </a:prstGeom>
          <a:noFill/>
          <a:ln/>
        </p:spPr>
        <p:txBody>
          <a:bodyPr wrap="none" lIns="0" tIns="0" rIns="0" bIns="0" rtlCol="0" anchor="t"/>
          <a:lstStyle/>
          <a:p>
            <a:pPr marL="0" indent="0" algn="l">
              <a:lnSpc>
                <a:spcPts val="2300"/>
              </a:lnSpc>
              <a:buNone/>
            </a:pPr>
            <a:r>
              <a:rPr lang="en-US" sz="1850" kern="0" spc="-37" dirty="0">
                <a:solidFill>
                  <a:srgbClr val="272525"/>
                </a:solidFill>
                <a:latin typeface="Source Serif Pro" pitchFamily="34" charset="0"/>
                <a:ea typeface="Source Serif Pro" pitchFamily="34" charset="-122"/>
                <a:cs typeface="Source Serif Pro" pitchFamily="34" charset="-120"/>
              </a:rPr>
              <a:t>Security Information and Event Management (SIEM)</a:t>
            </a:r>
            <a:endParaRPr lang="en-US" sz="1850" dirty="0"/>
          </a:p>
        </p:txBody>
      </p:sp>
      <p:sp>
        <p:nvSpPr>
          <p:cNvPr id="10" name="Text 5"/>
          <p:cNvSpPr/>
          <p:nvPr/>
        </p:nvSpPr>
        <p:spPr>
          <a:xfrm>
            <a:off x="7466171" y="6650831"/>
            <a:ext cx="6119336" cy="966907"/>
          </a:xfrm>
          <a:prstGeom prst="rect">
            <a:avLst/>
          </a:prstGeom>
          <a:noFill/>
          <a:ln/>
        </p:spPr>
        <p:txBody>
          <a:bodyPr wrap="square" lIns="0" tIns="0" rIns="0" bIns="0" rtlCol="0" anchor="t"/>
          <a:lstStyle/>
          <a:p>
            <a:pPr marL="0" indent="0" algn="l">
              <a:lnSpc>
                <a:spcPts val="2500"/>
              </a:lnSpc>
              <a:buNone/>
            </a:pPr>
            <a:r>
              <a:rPr lang="en-US" sz="1550" kern="0" spc="-32" dirty="0">
                <a:solidFill>
                  <a:srgbClr val="272525"/>
                </a:solidFill>
                <a:latin typeface="Source Sans Pro" pitchFamily="34" charset="0"/>
                <a:ea typeface="Source Sans Pro" pitchFamily="34" charset="-122"/>
                <a:cs typeface="Source Sans Pro" pitchFamily="34" charset="-120"/>
              </a:rPr>
              <a:t>SIEMs collect and analyze security data from various sources, providing a centralized view of security events and potential threats. They help detect anomalies, identify attack patterns, and respond to security incidents.</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1128</Words>
  <Application>Microsoft Office PowerPoint</Application>
  <PresentationFormat>Custom</PresentationFormat>
  <Paragraphs>84</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Source Sans Pro</vt:lpstr>
      <vt:lpstr>Source Serif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Nilesh Panchal</cp:lastModifiedBy>
  <cp:revision>22</cp:revision>
  <dcterms:created xsi:type="dcterms:W3CDTF">2024-08-29T05:44:48Z</dcterms:created>
  <dcterms:modified xsi:type="dcterms:W3CDTF">2024-08-29T05:57:20Z</dcterms:modified>
</cp:coreProperties>
</file>